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8" r:id="rId2"/>
  </p:sldMasterIdLst>
  <p:notesMasterIdLst>
    <p:notesMasterId r:id="rId21"/>
  </p:notesMasterIdLst>
  <p:sldIdLst>
    <p:sldId id="450" r:id="rId3"/>
    <p:sldId id="420" r:id="rId4"/>
    <p:sldId id="433" r:id="rId5"/>
    <p:sldId id="435" r:id="rId6"/>
    <p:sldId id="439" r:id="rId7"/>
    <p:sldId id="440" r:id="rId8"/>
    <p:sldId id="441" r:id="rId9"/>
    <p:sldId id="422" r:id="rId10"/>
    <p:sldId id="423" r:id="rId11"/>
    <p:sldId id="443" r:id="rId12"/>
    <p:sldId id="425" r:id="rId13"/>
    <p:sldId id="426" r:id="rId14"/>
    <p:sldId id="442" r:id="rId15"/>
    <p:sldId id="427" r:id="rId16"/>
    <p:sldId id="428" r:id="rId17"/>
    <p:sldId id="429" r:id="rId18"/>
    <p:sldId id="430" r:id="rId19"/>
    <p:sldId id="447" r:id="rId20"/>
  </p:sldIdLst>
  <p:sldSz cx="9144000" cy="6858000" type="screen4x3"/>
  <p:notesSz cx="6881813" cy="9296400"/>
  <p:custDataLst>
    <p:tags r:id="rId22"/>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59">
          <p15:clr>
            <a:srgbClr val="A4A3A4"/>
          </p15:clr>
        </p15:guide>
        <p15:guide id="2" pos="145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chma7" initials="mmj" lastIdx="1" clrIdx="0"/>
  <p:cmAuthor id="1" name="Rodriguez, Cheryl" initials="RC" lastIdx="9" clrIdx="1">
    <p:extLst>
      <p:ext uri="{19B8F6BF-5375-455C-9EA6-DF929625EA0E}">
        <p15:presenceInfo xmlns:p15="http://schemas.microsoft.com/office/powerpoint/2012/main" userId="S-1-5-21-2844929807-1687724802-988633214-111182" providerId="AD"/>
      </p:ext>
    </p:extLst>
  </p:cmAuthor>
  <p:cmAuthor id="2" name="Mark Fertitta (Guest)" initials="MF(" lastIdx="1" clrIdx="2">
    <p:extLst>
      <p:ext uri="{19B8F6BF-5375-455C-9EA6-DF929625EA0E}">
        <p15:presenceInfo xmlns:p15="http://schemas.microsoft.com/office/powerpoint/2012/main" userId="S::mark.fertitta@nuclearsecuredbd.com::847dc9ee-bec1-4e58-aa15-6f4ba329fb4c" providerId="AD"/>
      </p:ext>
    </p:extLst>
  </p:cmAuthor>
  <p:cmAuthor id="3" name="Rodriguez, Cheryl" initials="RC [2]" lastIdx="4" clrIdx="3">
    <p:extLst>
      <p:ext uri="{19B8F6BF-5375-455C-9EA6-DF929625EA0E}">
        <p15:presenceInfo xmlns:p15="http://schemas.microsoft.com/office/powerpoint/2012/main" userId="S::cheryl.rodriguez@em.doe.gov::f9ea0c23-2525-42d8-b3cc-3c5ce7d602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70BC44"/>
    <a:srgbClr val="2BACE2"/>
    <a:srgbClr val="DE851A"/>
    <a:srgbClr val="846809"/>
    <a:srgbClr val="3D0164"/>
    <a:srgbClr val="4A666E"/>
    <a:srgbClr val="215968"/>
    <a:srgbClr val="8DEBAC"/>
    <a:srgbClr val="BC59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79" autoAdjust="0"/>
    <p:restoredTop sz="95918" autoAdjust="0"/>
  </p:normalViewPr>
  <p:slideViewPr>
    <p:cSldViewPr snapToGrid="0">
      <p:cViewPr varScale="1">
        <p:scale>
          <a:sx n="51" d="100"/>
          <a:sy n="51" d="100"/>
        </p:scale>
        <p:origin x="1440" y="38"/>
      </p:cViewPr>
      <p:guideLst>
        <p:guide orient="horz" pos="2159"/>
        <p:guide pos="1452"/>
      </p:guideLst>
    </p:cSldViewPr>
  </p:slideViewPr>
  <p:notesTextViewPr>
    <p:cViewPr>
      <p:scale>
        <a:sx n="400" d="100"/>
        <a:sy n="400" d="100"/>
      </p:scale>
      <p:origin x="0" y="0"/>
    </p:cViewPr>
  </p:notesTextViewPr>
  <p:sorterViewPr>
    <p:cViewPr>
      <p:scale>
        <a:sx n="90" d="100"/>
        <a:sy n="90" d="100"/>
      </p:scale>
      <p:origin x="0" y="0"/>
    </p:cViewPr>
  </p:sorterViewPr>
  <p:notesViewPr>
    <p:cSldViewPr snapToGrid="0">
      <p:cViewPr varScale="1">
        <p:scale>
          <a:sx n="95" d="100"/>
          <a:sy n="95" d="100"/>
        </p:scale>
        <p:origin x="4352" y="20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FD9B8-89F9-B744-AA09-FA055EC4363D}" type="doc">
      <dgm:prSet loTypeId="urn:microsoft.com/office/officeart/2005/8/layout/process1" loCatId="" qsTypeId="urn:microsoft.com/office/officeart/2005/8/quickstyle/simple1" qsCatId="simple" csTypeId="urn:microsoft.com/office/officeart/2005/8/colors/accent1_2" csCatId="accent1" phldr="1"/>
      <dgm:spPr/>
    </dgm:pt>
    <dgm:pt modelId="{C974836F-7B3A-C744-ABF1-003241906FD5}">
      <dgm:prSet phldrT="[Text]" custT="1"/>
      <dgm:spPr/>
      <dgm:t>
        <a:bodyPr/>
        <a:lstStyle/>
        <a:p>
          <a:r>
            <a:rPr lang="en-US" sz="1200" dirty="0"/>
            <a:t>Investigation Work Plan</a:t>
          </a:r>
        </a:p>
      </dgm:t>
    </dgm:pt>
    <dgm:pt modelId="{D4B367C4-65BA-6945-A78E-F8888F8C3555}" type="parTrans" cxnId="{E8A5C31D-CF31-F34B-A62C-7288FAB0FABD}">
      <dgm:prSet/>
      <dgm:spPr/>
      <dgm:t>
        <a:bodyPr/>
        <a:lstStyle/>
        <a:p>
          <a:endParaRPr lang="en-US" sz="1200"/>
        </a:p>
      </dgm:t>
    </dgm:pt>
    <dgm:pt modelId="{1303B2D7-562D-FE49-B4E6-6B39703408C7}" type="sibTrans" cxnId="{E8A5C31D-CF31-F34B-A62C-7288FAB0FABD}">
      <dgm:prSet custT="1"/>
      <dgm:spPr/>
      <dgm:t>
        <a:bodyPr/>
        <a:lstStyle/>
        <a:p>
          <a:endParaRPr lang="en-US" sz="1200"/>
        </a:p>
      </dgm:t>
    </dgm:pt>
    <dgm:pt modelId="{6F5ED9EB-8512-2B4F-96B7-27557AA79104}">
      <dgm:prSet phldrT="[Text]" custT="1"/>
      <dgm:spPr/>
      <dgm:t>
        <a:bodyPr/>
        <a:lstStyle/>
        <a:p>
          <a:r>
            <a:rPr lang="en-US" sz="1200" dirty="0"/>
            <a:t>Field Investigation (sometimes multiple phases)</a:t>
          </a:r>
        </a:p>
      </dgm:t>
    </dgm:pt>
    <dgm:pt modelId="{E00A88F9-2B44-AE4B-AC9D-7C1605CF375C}" type="parTrans" cxnId="{595EC827-6B3F-4149-9560-1F6ABE8A215B}">
      <dgm:prSet/>
      <dgm:spPr/>
      <dgm:t>
        <a:bodyPr/>
        <a:lstStyle/>
        <a:p>
          <a:endParaRPr lang="en-US" sz="1200"/>
        </a:p>
      </dgm:t>
    </dgm:pt>
    <dgm:pt modelId="{510EADC6-06A1-6246-9455-BA8B765B304B}" type="sibTrans" cxnId="{595EC827-6B3F-4149-9560-1F6ABE8A215B}">
      <dgm:prSet custT="1"/>
      <dgm:spPr/>
      <dgm:t>
        <a:bodyPr/>
        <a:lstStyle/>
        <a:p>
          <a:endParaRPr lang="en-US" sz="1200"/>
        </a:p>
      </dgm:t>
    </dgm:pt>
    <dgm:pt modelId="{67697DF2-DEBE-654B-BABC-02D517B5E80F}">
      <dgm:prSet phldrT="[Text]" custT="1"/>
      <dgm:spPr/>
      <dgm:t>
        <a:bodyPr/>
        <a:lstStyle/>
        <a:p>
          <a:r>
            <a:rPr lang="en-US" sz="1200" dirty="0"/>
            <a:t>Investigation Report w/ risk assessment</a:t>
          </a:r>
        </a:p>
      </dgm:t>
    </dgm:pt>
    <dgm:pt modelId="{13306DBB-5144-5948-A87C-4DA9583E5E03}" type="parTrans" cxnId="{47F947C4-AED5-4E46-A301-6C62F741B839}">
      <dgm:prSet/>
      <dgm:spPr/>
      <dgm:t>
        <a:bodyPr/>
        <a:lstStyle/>
        <a:p>
          <a:endParaRPr lang="en-US" sz="1200"/>
        </a:p>
      </dgm:t>
    </dgm:pt>
    <dgm:pt modelId="{DF3AB82C-8575-1340-948B-559CB5D9B63A}" type="sibTrans" cxnId="{47F947C4-AED5-4E46-A301-6C62F741B839}">
      <dgm:prSet custT="1"/>
      <dgm:spPr/>
      <dgm:t>
        <a:bodyPr/>
        <a:lstStyle/>
        <a:p>
          <a:endParaRPr lang="en-US" sz="1200"/>
        </a:p>
      </dgm:t>
    </dgm:pt>
    <dgm:pt modelId="{F3B1F0E8-0FF8-9944-9B46-EC7FE9788A67}">
      <dgm:prSet phldrT="[Text]" custT="1"/>
      <dgm:spPr/>
      <dgm:t>
        <a:bodyPr/>
        <a:lstStyle/>
        <a:p>
          <a:r>
            <a:rPr lang="en-US" sz="1200" dirty="0"/>
            <a:t>Certificate of Completion (</a:t>
          </a:r>
          <a:r>
            <a:rPr lang="en-US" sz="1200" dirty="0" err="1"/>
            <a:t>CoC</a:t>
          </a:r>
          <a:r>
            <a:rPr lang="en-US" sz="1200" dirty="0"/>
            <a:t>) Request</a:t>
          </a:r>
        </a:p>
      </dgm:t>
    </dgm:pt>
    <dgm:pt modelId="{E846C0C2-2F63-BC4A-87AC-6C474FFE37BB}" type="parTrans" cxnId="{CFFD5D81-B415-074B-B8F2-A479F718585F}">
      <dgm:prSet/>
      <dgm:spPr/>
      <dgm:t>
        <a:bodyPr/>
        <a:lstStyle/>
        <a:p>
          <a:endParaRPr lang="en-US" sz="1200"/>
        </a:p>
      </dgm:t>
    </dgm:pt>
    <dgm:pt modelId="{28FAB795-18CE-8745-ABA8-986A0F2D8DD1}" type="sibTrans" cxnId="{CFFD5D81-B415-074B-B8F2-A479F718585F}">
      <dgm:prSet/>
      <dgm:spPr/>
      <dgm:t>
        <a:bodyPr/>
        <a:lstStyle/>
        <a:p>
          <a:endParaRPr lang="en-US" sz="1200"/>
        </a:p>
      </dgm:t>
    </dgm:pt>
    <dgm:pt modelId="{F2B669C3-83CE-D74B-9FE5-ED0891D94F72}" type="pres">
      <dgm:prSet presAssocID="{69DFD9B8-89F9-B744-AA09-FA055EC4363D}" presName="Name0" presStyleCnt="0">
        <dgm:presLayoutVars>
          <dgm:dir/>
          <dgm:resizeHandles val="exact"/>
        </dgm:presLayoutVars>
      </dgm:prSet>
      <dgm:spPr/>
    </dgm:pt>
    <dgm:pt modelId="{10A7C4E0-2B3A-4D4B-BC62-DEF7FAF4BD6A}" type="pres">
      <dgm:prSet presAssocID="{C974836F-7B3A-C744-ABF1-003241906FD5}" presName="node" presStyleLbl="node1" presStyleIdx="0" presStyleCnt="4">
        <dgm:presLayoutVars>
          <dgm:bulletEnabled val="1"/>
        </dgm:presLayoutVars>
      </dgm:prSet>
      <dgm:spPr/>
      <dgm:t>
        <a:bodyPr/>
        <a:lstStyle/>
        <a:p>
          <a:endParaRPr lang="en-US"/>
        </a:p>
      </dgm:t>
    </dgm:pt>
    <dgm:pt modelId="{BEC8998F-1944-5142-9B6C-F5B11AE7AE82}" type="pres">
      <dgm:prSet presAssocID="{1303B2D7-562D-FE49-B4E6-6B39703408C7}" presName="sibTrans" presStyleLbl="sibTrans2D1" presStyleIdx="0" presStyleCnt="3"/>
      <dgm:spPr/>
      <dgm:t>
        <a:bodyPr/>
        <a:lstStyle/>
        <a:p>
          <a:endParaRPr lang="en-US"/>
        </a:p>
      </dgm:t>
    </dgm:pt>
    <dgm:pt modelId="{55E172DD-9741-0648-BB2D-2389AC16EACE}" type="pres">
      <dgm:prSet presAssocID="{1303B2D7-562D-FE49-B4E6-6B39703408C7}" presName="connectorText" presStyleLbl="sibTrans2D1" presStyleIdx="0" presStyleCnt="3"/>
      <dgm:spPr/>
      <dgm:t>
        <a:bodyPr/>
        <a:lstStyle/>
        <a:p>
          <a:endParaRPr lang="en-US"/>
        </a:p>
      </dgm:t>
    </dgm:pt>
    <dgm:pt modelId="{B7C5B64E-2190-2440-B538-756977E0696B}" type="pres">
      <dgm:prSet presAssocID="{6F5ED9EB-8512-2B4F-96B7-27557AA79104}" presName="node" presStyleLbl="node1" presStyleIdx="1" presStyleCnt="4">
        <dgm:presLayoutVars>
          <dgm:bulletEnabled val="1"/>
        </dgm:presLayoutVars>
      </dgm:prSet>
      <dgm:spPr/>
      <dgm:t>
        <a:bodyPr/>
        <a:lstStyle/>
        <a:p>
          <a:endParaRPr lang="en-US"/>
        </a:p>
      </dgm:t>
    </dgm:pt>
    <dgm:pt modelId="{1662A8AC-7A64-D64C-B238-F1A7252E5E0E}" type="pres">
      <dgm:prSet presAssocID="{510EADC6-06A1-6246-9455-BA8B765B304B}" presName="sibTrans" presStyleLbl="sibTrans2D1" presStyleIdx="1" presStyleCnt="3"/>
      <dgm:spPr/>
      <dgm:t>
        <a:bodyPr/>
        <a:lstStyle/>
        <a:p>
          <a:endParaRPr lang="en-US"/>
        </a:p>
      </dgm:t>
    </dgm:pt>
    <dgm:pt modelId="{3855F855-8D70-584D-ACDF-7FDA5053BC17}" type="pres">
      <dgm:prSet presAssocID="{510EADC6-06A1-6246-9455-BA8B765B304B}" presName="connectorText" presStyleLbl="sibTrans2D1" presStyleIdx="1" presStyleCnt="3"/>
      <dgm:spPr/>
      <dgm:t>
        <a:bodyPr/>
        <a:lstStyle/>
        <a:p>
          <a:endParaRPr lang="en-US"/>
        </a:p>
      </dgm:t>
    </dgm:pt>
    <dgm:pt modelId="{C00C4206-0F4E-3243-BBE6-A94A15811A67}" type="pres">
      <dgm:prSet presAssocID="{67697DF2-DEBE-654B-BABC-02D517B5E80F}" presName="node" presStyleLbl="node1" presStyleIdx="2" presStyleCnt="4">
        <dgm:presLayoutVars>
          <dgm:bulletEnabled val="1"/>
        </dgm:presLayoutVars>
      </dgm:prSet>
      <dgm:spPr/>
      <dgm:t>
        <a:bodyPr/>
        <a:lstStyle/>
        <a:p>
          <a:endParaRPr lang="en-US"/>
        </a:p>
      </dgm:t>
    </dgm:pt>
    <dgm:pt modelId="{2CCABA61-21EE-8C45-B9C1-C9B99D7B2CCE}" type="pres">
      <dgm:prSet presAssocID="{DF3AB82C-8575-1340-948B-559CB5D9B63A}" presName="sibTrans" presStyleLbl="sibTrans2D1" presStyleIdx="2" presStyleCnt="3"/>
      <dgm:spPr/>
      <dgm:t>
        <a:bodyPr/>
        <a:lstStyle/>
        <a:p>
          <a:endParaRPr lang="en-US"/>
        </a:p>
      </dgm:t>
    </dgm:pt>
    <dgm:pt modelId="{66929599-9B12-D749-8B51-57C81B8C2C98}" type="pres">
      <dgm:prSet presAssocID="{DF3AB82C-8575-1340-948B-559CB5D9B63A}" presName="connectorText" presStyleLbl="sibTrans2D1" presStyleIdx="2" presStyleCnt="3"/>
      <dgm:spPr/>
      <dgm:t>
        <a:bodyPr/>
        <a:lstStyle/>
        <a:p>
          <a:endParaRPr lang="en-US"/>
        </a:p>
      </dgm:t>
    </dgm:pt>
    <dgm:pt modelId="{F228FAAF-A646-6F4D-9B74-295EB1E56621}" type="pres">
      <dgm:prSet presAssocID="{F3B1F0E8-0FF8-9944-9B46-EC7FE9788A67}" presName="node" presStyleLbl="node1" presStyleIdx="3" presStyleCnt="4">
        <dgm:presLayoutVars>
          <dgm:bulletEnabled val="1"/>
        </dgm:presLayoutVars>
      </dgm:prSet>
      <dgm:spPr/>
      <dgm:t>
        <a:bodyPr/>
        <a:lstStyle/>
        <a:p>
          <a:endParaRPr lang="en-US"/>
        </a:p>
      </dgm:t>
    </dgm:pt>
  </dgm:ptLst>
  <dgm:cxnLst>
    <dgm:cxn modelId="{75101F22-02E1-8245-B2B5-52DE1D5B1BA5}" type="presOf" srcId="{1303B2D7-562D-FE49-B4E6-6B39703408C7}" destId="{55E172DD-9741-0648-BB2D-2389AC16EACE}" srcOrd="1" destOrd="0" presId="urn:microsoft.com/office/officeart/2005/8/layout/process1"/>
    <dgm:cxn modelId="{639AC4E6-27D9-AD47-B1E0-D8407255AE44}" type="presOf" srcId="{1303B2D7-562D-FE49-B4E6-6B39703408C7}" destId="{BEC8998F-1944-5142-9B6C-F5B11AE7AE82}" srcOrd="0" destOrd="0" presId="urn:microsoft.com/office/officeart/2005/8/layout/process1"/>
    <dgm:cxn modelId="{47F947C4-AED5-4E46-A301-6C62F741B839}" srcId="{69DFD9B8-89F9-B744-AA09-FA055EC4363D}" destId="{67697DF2-DEBE-654B-BABC-02D517B5E80F}" srcOrd="2" destOrd="0" parTransId="{13306DBB-5144-5948-A87C-4DA9583E5E03}" sibTransId="{DF3AB82C-8575-1340-948B-559CB5D9B63A}"/>
    <dgm:cxn modelId="{C0600EC9-337E-8643-AF3C-5D8C7E56204D}" type="presOf" srcId="{F3B1F0E8-0FF8-9944-9B46-EC7FE9788A67}" destId="{F228FAAF-A646-6F4D-9B74-295EB1E56621}" srcOrd="0" destOrd="0" presId="urn:microsoft.com/office/officeart/2005/8/layout/process1"/>
    <dgm:cxn modelId="{483DAD2D-936F-9B43-9E09-366ECB5AC388}" type="presOf" srcId="{510EADC6-06A1-6246-9455-BA8B765B304B}" destId="{3855F855-8D70-584D-ACDF-7FDA5053BC17}" srcOrd="1" destOrd="0" presId="urn:microsoft.com/office/officeart/2005/8/layout/process1"/>
    <dgm:cxn modelId="{9BDD4A82-6393-324C-82E4-A1CC5798DF77}" type="presOf" srcId="{DF3AB82C-8575-1340-948B-559CB5D9B63A}" destId="{66929599-9B12-D749-8B51-57C81B8C2C98}" srcOrd="1" destOrd="0" presId="urn:microsoft.com/office/officeart/2005/8/layout/process1"/>
    <dgm:cxn modelId="{344EE741-DE82-ED46-939E-AEC65E94AD07}" type="presOf" srcId="{DF3AB82C-8575-1340-948B-559CB5D9B63A}" destId="{2CCABA61-21EE-8C45-B9C1-C9B99D7B2CCE}" srcOrd="0" destOrd="0" presId="urn:microsoft.com/office/officeart/2005/8/layout/process1"/>
    <dgm:cxn modelId="{9CB586D0-2DA7-1442-8D7F-948CC5D376C8}" type="presOf" srcId="{C974836F-7B3A-C744-ABF1-003241906FD5}" destId="{10A7C4E0-2B3A-4D4B-BC62-DEF7FAF4BD6A}" srcOrd="0" destOrd="0" presId="urn:microsoft.com/office/officeart/2005/8/layout/process1"/>
    <dgm:cxn modelId="{2B3ADA8D-2BA1-FE4B-9DFF-7F94F5AB62DE}" type="presOf" srcId="{67697DF2-DEBE-654B-BABC-02D517B5E80F}" destId="{C00C4206-0F4E-3243-BBE6-A94A15811A67}" srcOrd="0" destOrd="0" presId="urn:microsoft.com/office/officeart/2005/8/layout/process1"/>
    <dgm:cxn modelId="{CFFD5D81-B415-074B-B8F2-A479F718585F}" srcId="{69DFD9B8-89F9-B744-AA09-FA055EC4363D}" destId="{F3B1F0E8-0FF8-9944-9B46-EC7FE9788A67}" srcOrd="3" destOrd="0" parTransId="{E846C0C2-2F63-BC4A-87AC-6C474FFE37BB}" sibTransId="{28FAB795-18CE-8745-ABA8-986A0F2D8DD1}"/>
    <dgm:cxn modelId="{73469168-0671-0F4F-81A6-25F2B93DE2C8}" type="presOf" srcId="{6F5ED9EB-8512-2B4F-96B7-27557AA79104}" destId="{B7C5B64E-2190-2440-B538-756977E0696B}" srcOrd="0" destOrd="0" presId="urn:microsoft.com/office/officeart/2005/8/layout/process1"/>
    <dgm:cxn modelId="{29DC0D99-314C-EB4A-952A-4E775780B2A9}" type="presOf" srcId="{510EADC6-06A1-6246-9455-BA8B765B304B}" destId="{1662A8AC-7A64-D64C-B238-F1A7252E5E0E}" srcOrd="0" destOrd="0" presId="urn:microsoft.com/office/officeart/2005/8/layout/process1"/>
    <dgm:cxn modelId="{A706E0CB-3205-BF48-B6FC-6BAF16DF45A0}" type="presOf" srcId="{69DFD9B8-89F9-B744-AA09-FA055EC4363D}" destId="{F2B669C3-83CE-D74B-9FE5-ED0891D94F72}" srcOrd="0" destOrd="0" presId="urn:microsoft.com/office/officeart/2005/8/layout/process1"/>
    <dgm:cxn modelId="{E8A5C31D-CF31-F34B-A62C-7288FAB0FABD}" srcId="{69DFD9B8-89F9-B744-AA09-FA055EC4363D}" destId="{C974836F-7B3A-C744-ABF1-003241906FD5}" srcOrd="0" destOrd="0" parTransId="{D4B367C4-65BA-6945-A78E-F8888F8C3555}" sibTransId="{1303B2D7-562D-FE49-B4E6-6B39703408C7}"/>
    <dgm:cxn modelId="{595EC827-6B3F-4149-9560-1F6ABE8A215B}" srcId="{69DFD9B8-89F9-B744-AA09-FA055EC4363D}" destId="{6F5ED9EB-8512-2B4F-96B7-27557AA79104}" srcOrd="1" destOrd="0" parTransId="{E00A88F9-2B44-AE4B-AC9D-7C1605CF375C}" sibTransId="{510EADC6-06A1-6246-9455-BA8B765B304B}"/>
    <dgm:cxn modelId="{9A1A0859-88AF-A146-BB45-090E39F5EE1D}" type="presParOf" srcId="{F2B669C3-83CE-D74B-9FE5-ED0891D94F72}" destId="{10A7C4E0-2B3A-4D4B-BC62-DEF7FAF4BD6A}" srcOrd="0" destOrd="0" presId="urn:microsoft.com/office/officeart/2005/8/layout/process1"/>
    <dgm:cxn modelId="{A62F6EA5-035F-294B-9D02-23671741ABDD}" type="presParOf" srcId="{F2B669C3-83CE-D74B-9FE5-ED0891D94F72}" destId="{BEC8998F-1944-5142-9B6C-F5B11AE7AE82}" srcOrd="1" destOrd="0" presId="urn:microsoft.com/office/officeart/2005/8/layout/process1"/>
    <dgm:cxn modelId="{F9192929-ED23-F646-A22D-A802D5188D1C}" type="presParOf" srcId="{BEC8998F-1944-5142-9B6C-F5B11AE7AE82}" destId="{55E172DD-9741-0648-BB2D-2389AC16EACE}" srcOrd="0" destOrd="0" presId="urn:microsoft.com/office/officeart/2005/8/layout/process1"/>
    <dgm:cxn modelId="{CDC48854-FEDE-3740-B821-99C0A4C860BD}" type="presParOf" srcId="{F2B669C3-83CE-D74B-9FE5-ED0891D94F72}" destId="{B7C5B64E-2190-2440-B538-756977E0696B}" srcOrd="2" destOrd="0" presId="urn:microsoft.com/office/officeart/2005/8/layout/process1"/>
    <dgm:cxn modelId="{22C4DF68-E385-864D-A721-EAC0C44554EB}" type="presParOf" srcId="{F2B669C3-83CE-D74B-9FE5-ED0891D94F72}" destId="{1662A8AC-7A64-D64C-B238-F1A7252E5E0E}" srcOrd="3" destOrd="0" presId="urn:microsoft.com/office/officeart/2005/8/layout/process1"/>
    <dgm:cxn modelId="{6DE7F2FC-35A5-8747-84CA-08EF4FC4C7E6}" type="presParOf" srcId="{1662A8AC-7A64-D64C-B238-F1A7252E5E0E}" destId="{3855F855-8D70-584D-ACDF-7FDA5053BC17}" srcOrd="0" destOrd="0" presId="urn:microsoft.com/office/officeart/2005/8/layout/process1"/>
    <dgm:cxn modelId="{FECBE57C-505C-AB43-B6F4-9CEF92BC9AB1}" type="presParOf" srcId="{F2B669C3-83CE-D74B-9FE5-ED0891D94F72}" destId="{C00C4206-0F4E-3243-BBE6-A94A15811A67}" srcOrd="4" destOrd="0" presId="urn:microsoft.com/office/officeart/2005/8/layout/process1"/>
    <dgm:cxn modelId="{3FC5C552-4E74-A341-A71C-157325705860}" type="presParOf" srcId="{F2B669C3-83CE-D74B-9FE5-ED0891D94F72}" destId="{2CCABA61-21EE-8C45-B9C1-C9B99D7B2CCE}" srcOrd="5" destOrd="0" presId="urn:microsoft.com/office/officeart/2005/8/layout/process1"/>
    <dgm:cxn modelId="{487CD8AE-E94B-854A-B7D9-8910A506833C}" type="presParOf" srcId="{2CCABA61-21EE-8C45-B9C1-C9B99D7B2CCE}" destId="{66929599-9B12-D749-8B51-57C81B8C2C98}" srcOrd="0" destOrd="0" presId="urn:microsoft.com/office/officeart/2005/8/layout/process1"/>
    <dgm:cxn modelId="{3DCA1E60-0B76-954C-AB60-C0FB0940DDBF}" type="presParOf" srcId="{F2B669C3-83CE-D74B-9FE5-ED0891D94F72}" destId="{F228FAAF-A646-6F4D-9B74-295EB1E5662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7C4E0-2B3A-4D4B-BC62-DEF7FAF4BD6A}">
      <dsp:nvSpPr>
        <dsp:cNvPr id="0" name=""/>
        <dsp:cNvSpPr/>
      </dsp:nvSpPr>
      <dsp:spPr>
        <a:xfrm>
          <a:off x="3255" y="393833"/>
          <a:ext cx="1423500" cy="8541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Investigation Work Plan</a:t>
          </a:r>
        </a:p>
      </dsp:txBody>
      <dsp:txXfrm>
        <a:off x="28271" y="418849"/>
        <a:ext cx="1373468" cy="804068"/>
      </dsp:txXfrm>
    </dsp:sp>
    <dsp:sp modelId="{BEC8998F-1944-5142-9B6C-F5B11AE7AE82}">
      <dsp:nvSpPr>
        <dsp:cNvPr id="0" name=""/>
        <dsp:cNvSpPr/>
      </dsp:nvSpPr>
      <dsp:spPr>
        <a:xfrm>
          <a:off x="1569106" y="644369"/>
          <a:ext cx="301782" cy="353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569106" y="714975"/>
        <a:ext cx="211247" cy="211816"/>
      </dsp:txXfrm>
    </dsp:sp>
    <dsp:sp modelId="{B7C5B64E-2190-2440-B538-756977E0696B}">
      <dsp:nvSpPr>
        <dsp:cNvPr id="0" name=""/>
        <dsp:cNvSpPr/>
      </dsp:nvSpPr>
      <dsp:spPr>
        <a:xfrm>
          <a:off x="1996156" y="393833"/>
          <a:ext cx="1423500" cy="8541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Field Investigation (sometimes multiple phases)</a:t>
          </a:r>
        </a:p>
      </dsp:txBody>
      <dsp:txXfrm>
        <a:off x="2021172" y="418849"/>
        <a:ext cx="1373468" cy="804068"/>
      </dsp:txXfrm>
    </dsp:sp>
    <dsp:sp modelId="{1662A8AC-7A64-D64C-B238-F1A7252E5E0E}">
      <dsp:nvSpPr>
        <dsp:cNvPr id="0" name=""/>
        <dsp:cNvSpPr/>
      </dsp:nvSpPr>
      <dsp:spPr>
        <a:xfrm>
          <a:off x="3562007" y="644369"/>
          <a:ext cx="301782" cy="353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562007" y="714975"/>
        <a:ext cx="211247" cy="211816"/>
      </dsp:txXfrm>
    </dsp:sp>
    <dsp:sp modelId="{C00C4206-0F4E-3243-BBE6-A94A15811A67}">
      <dsp:nvSpPr>
        <dsp:cNvPr id="0" name=""/>
        <dsp:cNvSpPr/>
      </dsp:nvSpPr>
      <dsp:spPr>
        <a:xfrm>
          <a:off x="3989057" y="393833"/>
          <a:ext cx="1423500" cy="8541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Investigation Report w/ risk assessment</a:t>
          </a:r>
        </a:p>
      </dsp:txBody>
      <dsp:txXfrm>
        <a:off x="4014073" y="418849"/>
        <a:ext cx="1373468" cy="804068"/>
      </dsp:txXfrm>
    </dsp:sp>
    <dsp:sp modelId="{2CCABA61-21EE-8C45-B9C1-C9B99D7B2CCE}">
      <dsp:nvSpPr>
        <dsp:cNvPr id="0" name=""/>
        <dsp:cNvSpPr/>
      </dsp:nvSpPr>
      <dsp:spPr>
        <a:xfrm>
          <a:off x="5554908" y="644369"/>
          <a:ext cx="301782" cy="353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554908" y="714975"/>
        <a:ext cx="211247" cy="211816"/>
      </dsp:txXfrm>
    </dsp:sp>
    <dsp:sp modelId="{F228FAAF-A646-6F4D-9B74-295EB1E56621}">
      <dsp:nvSpPr>
        <dsp:cNvPr id="0" name=""/>
        <dsp:cNvSpPr/>
      </dsp:nvSpPr>
      <dsp:spPr>
        <a:xfrm>
          <a:off x="5981958" y="393833"/>
          <a:ext cx="1423500" cy="8541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Certificate of Completion (</a:t>
          </a:r>
          <a:r>
            <a:rPr lang="en-US" sz="1200" kern="1200" dirty="0" err="1"/>
            <a:t>CoC</a:t>
          </a:r>
          <a:r>
            <a:rPr lang="en-US" sz="1200" kern="1200" dirty="0"/>
            <a:t>) Request</a:t>
          </a:r>
        </a:p>
      </dsp:txBody>
      <dsp:txXfrm>
        <a:off x="6006974" y="418849"/>
        <a:ext cx="1373468" cy="804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1"/>
            <a:ext cx="2982119" cy="464820"/>
          </a:xfrm>
          <a:prstGeom prst="rect">
            <a:avLst/>
          </a:prstGeom>
          <a:noFill/>
          <a:ln w="9525">
            <a:noFill/>
            <a:miter lim="800000"/>
            <a:headEnd/>
            <a:tailEnd/>
          </a:ln>
          <a:effectLst/>
        </p:spPr>
        <p:txBody>
          <a:bodyPr vert="horz" wrap="square" lIns="93137" tIns="46568" rIns="93137" bIns="46568" numCol="1" anchor="t" anchorCtr="0" compatLnSpc="1">
            <a:prstTxWarp prst="textNoShape">
              <a:avLst/>
            </a:prstTxWarp>
          </a:bodyPr>
          <a:lstStyle>
            <a:lvl1pPr>
              <a:defRPr sz="1100" smtClean="0">
                <a:latin typeface="Arial" charset="0"/>
              </a:defRPr>
            </a:lvl1pPr>
          </a:lstStyle>
          <a:p>
            <a:pPr>
              <a:defRPr/>
            </a:pPr>
            <a:endParaRPr lang="en-US" dirty="0"/>
          </a:p>
        </p:txBody>
      </p:sp>
      <p:sp>
        <p:nvSpPr>
          <p:cNvPr id="125955" name="Rectangle 3"/>
          <p:cNvSpPr>
            <a:spLocks noGrp="1" noChangeArrowheads="1"/>
          </p:cNvSpPr>
          <p:nvPr>
            <p:ph type="dt" idx="1"/>
          </p:nvPr>
        </p:nvSpPr>
        <p:spPr bwMode="auto">
          <a:xfrm>
            <a:off x="3898102" y="1"/>
            <a:ext cx="2982119" cy="464820"/>
          </a:xfrm>
          <a:prstGeom prst="rect">
            <a:avLst/>
          </a:prstGeom>
          <a:noFill/>
          <a:ln w="9525">
            <a:noFill/>
            <a:miter lim="800000"/>
            <a:headEnd/>
            <a:tailEnd/>
          </a:ln>
          <a:effectLst/>
        </p:spPr>
        <p:txBody>
          <a:bodyPr vert="horz" wrap="square" lIns="93137" tIns="46568" rIns="93137" bIns="46568" numCol="1" anchor="t" anchorCtr="0" compatLnSpc="1">
            <a:prstTxWarp prst="textNoShape">
              <a:avLst/>
            </a:prstTxWarp>
          </a:bodyPr>
          <a:lstStyle>
            <a:lvl1pPr algn="r">
              <a:defRPr sz="1100" smtClean="0">
                <a:latin typeface="Arial" charset="0"/>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17600" y="695325"/>
            <a:ext cx="4648200" cy="348615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8182" y="4415791"/>
            <a:ext cx="5505450" cy="4183380"/>
          </a:xfrm>
          <a:prstGeom prst="rect">
            <a:avLst/>
          </a:prstGeom>
          <a:noFill/>
          <a:ln w="9525">
            <a:noFill/>
            <a:miter lim="800000"/>
            <a:headEnd/>
            <a:tailEnd/>
          </a:ln>
          <a:effectLst/>
        </p:spPr>
        <p:txBody>
          <a:bodyPr vert="horz" wrap="square" lIns="93137" tIns="46568" rIns="93137" bIns="465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5958" name="Rectangle 6"/>
          <p:cNvSpPr>
            <a:spLocks noGrp="1" noChangeArrowheads="1"/>
          </p:cNvSpPr>
          <p:nvPr>
            <p:ph type="ftr" sz="quarter" idx="4"/>
          </p:nvPr>
        </p:nvSpPr>
        <p:spPr bwMode="auto">
          <a:xfrm>
            <a:off x="0" y="8829968"/>
            <a:ext cx="2982119" cy="464820"/>
          </a:xfrm>
          <a:prstGeom prst="rect">
            <a:avLst/>
          </a:prstGeom>
          <a:noFill/>
          <a:ln w="9525">
            <a:noFill/>
            <a:miter lim="800000"/>
            <a:headEnd/>
            <a:tailEnd/>
          </a:ln>
          <a:effectLst/>
        </p:spPr>
        <p:txBody>
          <a:bodyPr vert="horz" wrap="square" lIns="93137" tIns="46568" rIns="93137" bIns="46568" numCol="1" anchor="b" anchorCtr="0" compatLnSpc="1">
            <a:prstTxWarp prst="textNoShape">
              <a:avLst/>
            </a:prstTxWarp>
          </a:bodyPr>
          <a:lstStyle>
            <a:lvl1pPr>
              <a:defRPr sz="1100" smtClean="0">
                <a:latin typeface="Arial" charset="0"/>
              </a:defRPr>
            </a:lvl1pPr>
          </a:lstStyle>
          <a:p>
            <a:pPr>
              <a:defRPr/>
            </a:pPr>
            <a:endParaRPr lang="en-US" dirty="0"/>
          </a:p>
        </p:txBody>
      </p:sp>
      <p:sp>
        <p:nvSpPr>
          <p:cNvPr id="125959" name="Rectangle 7"/>
          <p:cNvSpPr>
            <a:spLocks noGrp="1" noChangeArrowheads="1"/>
          </p:cNvSpPr>
          <p:nvPr>
            <p:ph type="sldNum" sz="quarter" idx="5"/>
          </p:nvPr>
        </p:nvSpPr>
        <p:spPr bwMode="auto">
          <a:xfrm>
            <a:off x="3898102" y="8829968"/>
            <a:ext cx="2982119" cy="464820"/>
          </a:xfrm>
          <a:prstGeom prst="rect">
            <a:avLst/>
          </a:prstGeom>
          <a:noFill/>
          <a:ln w="9525">
            <a:noFill/>
            <a:miter lim="800000"/>
            <a:headEnd/>
            <a:tailEnd/>
          </a:ln>
          <a:effectLst/>
        </p:spPr>
        <p:txBody>
          <a:bodyPr vert="horz" wrap="square" lIns="93137" tIns="46568" rIns="93137" bIns="46568" numCol="1" anchor="b" anchorCtr="0" compatLnSpc="1">
            <a:prstTxWarp prst="textNoShape">
              <a:avLst/>
            </a:prstTxWarp>
          </a:bodyPr>
          <a:lstStyle>
            <a:lvl1pPr algn="r">
              <a:defRPr sz="1100" smtClean="0">
                <a:latin typeface="Arial" charset="0"/>
              </a:defRPr>
            </a:lvl1pPr>
          </a:lstStyle>
          <a:p>
            <a:pPr>
              <a:defRPr/>
            </a:pPr>
            <a:fld id="{6C2B205D-311F-449C-BC2F-DB011333AA54}" type="slidenum">
              <a:rPr lang="en-US"/>
              <a:pPr>
                <a:defRPr/>
              </a:pPr>
              <a:t>‹#›</a:t>
            </a:fld>
            <a:endParaRPr lang="en-US" dirty="0"/>
          </a:p>
        </p:txBody>
      </p:sp>
    </p:spTree>
    <p:extLst>
      <p:ext uri="{BB962C8B-B14F-4D97-AF65-F5344CB8AC3E}">
        <p14:creationId xmlns:p14="http://schemas.microsoft.com/office/powerpoint/2010/main" val="3359646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196">
              <a:defRPr>
                <a:solidFill>
                  <a:schemeClr val="tx1"/>
                </a:solidFill>
                <a:latin typeface="Arial" pitchFamily="34" charset="0"/>
              </a:defRPr>
            </a:lvl1pPr>
            <a:lvl2pPr marL="742797" indent="-285692" defTabSz="941196">
              <a:defRPr>
                <a:solidFill>
                  <a:schemeClr val="tx1"/>
                </a:solidFill>
                <a:latin typeface="Arial" pitchFamily="34" charset="0"/>
              </a:defRPr>
            </a:lvl2pPr>
            <a:lvl3pPr marL="1142766" indent="-228554" defTabSz="941196">
              <a:defRPr>
                <a:solidFill>
                  <a:schemeClr val="tx1"/>
                </a:solidFill>
                <a:latin typeface="Arial" pitchFamily="34" charset="0"/>
              </a:defRPr>
            </a:lvl3pPr>
            <a:lvl4pPr marL="1599872" indent="-228554" defTabSz="941196">
              <a:defRPr>
                <a:solidFill>
                  <a:schemeClr val="tx1"/>
                </a:solidFill>
                <a:latin typeface="Arial" pitchFamily="34" charset="0"/>
              </a:defRPr>
            </a:lvl4pPr>
            <a:lvl5pPr marL="2056979" indent="-228554" defTabSz="941196">
              <a:defRPr>
                <a:solidFill>
                  <a:schemeClr val="tx1"/>
                </a:solidFill>
                <a:latin typeface="Arial" pitchFamily="34" charset="0"/>
              </a:defRPr>
            </a:lvl5pPr>
            <a:lvl6pPr marL="2514086" indent="-228554" defTabSz="941196" eaLnBrk="0" fontAlgn="base" hangingPunct="0">
              <a:spcBef>
                <a:spcPct val="0"/>
              </a:spcBef>
              <a:spcAft>
                <a:spcPct val="0"/>
              </a:spcAft>
              <a:defRPr>
                <a:solidFill>
                  <a:schemeClr val="tx1"/>
                </a:solidFill>
                <a:latin typeface="Arial" pitchFamily="34" charset="0"/>
              </a:defRPr>
            </a:lvl6pPr>
            <a:lvl7pPr marL="2971191" indent="-228554" defTabSz="941196" eaLnBrk="0" fontAlgn="base" hangingPunct="0">
              <a:spcBef>
                <a:spcPct val="0"/>
              </a:spcBef>
              <a:spcAft>
                <a:spcPct val="0"/>
              </a:spcAft>
              <a:defRPr>
                <a:solidFill>
                  <a:schemeClr val="tx1"/>
                </a:solidFill>
                <a:latin typeface="Arial" pitchFamily="34" charset="0"/>
              </a:defRPr>
            </a:lvl7pPr>
            <a:lvl8pPr marL="3428298" indent="-228554" defTabSz="941196" eaLnBrk="0" fontAlgn="base" hangingPunct="0">
              <a:spcBef>
                <a:spcPct val="0"/>
              </a:spcBef>
              <a:spcAft>
                <a:spcPct val="0"/>
              </a:spcAft>
              <a:defRPr>
                <a:solidFill>
                  <a:schemeClr val="tx1"/>
                </a:solidFill>
                <a:latin typeface="Arial" pitchFamily="34" charset="0"/>
              </a:defRPr>
            </a:lvl8pPr>
            <a:lvl9pPr marL="3885404" indent="-228554" defTabSz="941196" eaLnBrk="0" fontAlgn="base" hangingPunct="0">
              <a:spcBef>
                <a:spcPct val="0"/>
              </a:spcBef>
              <a:spcAft>
                <a:spcPct val="0"/>
              </a:spcAft>
              <a:defRPr>
                <a:solidFill>
                  <a:schemeClr val="tx1"/>
                </a:solidFill>
                <a:latin typeface="Arial" pitchFamily="34" charset="0"/>
              </a:defRPr>
            </a:lvl9pPr>
          </a:lstStyle>
          <a:p>
            <a:fld id="{0B88468F-FEA6-408E-9318-60A6FD4EF6FB}" type="slidenum">
              <a:rPr lang="en-US" altLang="en-US">
                <a:solidFill>
                  <a:srgbClr val="000000"/>
                </a:solidFill>
                <a:latin typeface="Calibri" pitchFamily="34" charset="0"/>
              </a:rPr>
              <a:pPr/>
              <a:t>1</a:t>
            </a:fld>
            <a:endParaRPr lang="en-US" altLang="en-US" dirty="0">
              <a:solidFill>
                <a:srgbClr val="000000"/>
              </a:solidFill>
              <a:latin typeface="Calibri" pitchFamily="34" charset="0"/>
            </a:endParaRPr>
          </a:p>
        </p:txBody>
      </p:sp>
    </p:spTree>
    <p:extLst>
      <p:ext uri="{BB962C8B-B14F-4D97-AF65-F5344CB8AC3E}">
        <p14:creationId xmlns:p14="http://schemas.microsoft.com/office/powerpoint/2010/main" val="379338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2B205D-311F-449C-BC2F-DB011333AA54}" type="slidenum">
              <a:rPr lang="en-US" smtClean="0"/>
              <a:pPr>
                <a:defRPr/>
              </a:pPr>
              <a:t>2</a:t>
            </a:fld>
            <a:endParaRPr lang="en-US" dirty="0"/>
          </a:p>
        </p:txBody>
      </p:sp>
    </p:spTree>
    <p:extLst>
      <p:ext uri="{BB962C8B-B14F-4D97-AF65-F5344CB8AC3E}">
        <p14:creationId xmlns:p14="http://schemas.microsoft.com/office/powerpoint/2010/main" val="358064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15791"/>
            <a:ext cx="5505450" cy="5965338"/>
          </a:xfrm>
        </p:spPr>
        <p:txBody>
          <a:bodyPr/>
          <a:lstStyle/>
          <a:p>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It should be noted that:</a:t>
            </a:r>
          </a:p>
          <a:p>
            <a:pPr marL="171450" indent="-1714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Additional characterization sampling will be recommended if nature and extent of contamination is not defined.</a:t>
            </a:r>
          </a:p>
          <a:p>
            <a:pPr marL="171450" indent="-1714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Remediation will be recommended if the site poses a potential unacceptable risk to human health under current or reasonably foreseeable future land use and/or potential unacceptable risk to ecological receptors.</a:t>
            </a:r>
          </a:p>
          <a:p>
            <a:pPr marL="171450" indent="-1714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Corrective-action-complete may be recommended for a site if nature and extent of contamination are defined and the site poses no potential unacceptable risk to human health under current and reasonably foreseeable future land use and poses no potential unacceptable risk to ecological receptors.</a:t>
            </a:r>
          </a:p>
          <a:p>
            <a:pPr marL="171450" indent="-1714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If the site poses a potential unacceptable human health risk under the residential scenario, but the current or reasonably foreseeable future land use does not include residential use, the site may be recommended for corrective-action-complete with controls. In this case, the controls would include administrative controls to prevent future residential use.</a:t>
            </a:r>
          </a:p>
          <a:p>
            <a:pPr marL="171450" indent="-1714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If the site does not pose a potential human health risk under the residential scenario and any other applicable scenario (e.g., recreational scenario for sites where hiking may occur, construction worker scenario for sites where excavation associated with construction may occur), and poses no potential unacceptable risk to ecological receptors, the site may be recommended for corrective-action-complete without controls.</a:t>
            </a:r>
          </a:p>
          <a:p>
            <a:pPr marL="628650" lvl="1" indent="-1714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That is, consistent with Section XXI.D of the Consent Order, corrective-action-complete without controls is only recommended if institutional and/or physical controls, including land use restrictions, are not needed to prevent unacceptable risk to human health or ecological receptors.</a:t>
            </a:r>
          </a:p>
          <a:p>
            <a:endParaRPr lang="en-US" dirty="0"/>
          </a:p>
        </p:txBody>
      </p:sp>
      <p:sp>
        <p:nvSpPr>
          <p:cNvPr id="4" name="Slide Number Placeholder 3"/>
          <p:cNvSpPr>
            <a:spLocks noGrp="1"/>
          </p:cNvSpPr>
          <p:nvPr>
            <p:ph type="sldNum" sz="quarter" idx="5"/>
          </p:nvPr>
        </p:nvSpPr>
        <p:spPr/>
        <p:txBody>
          <a:bodyPr/>
          <a:lstStyle/>
          <a:p>
            <a:pPr>
              <a:defRPr/>
            </a:pPr>
            <a:fld id="{6C2B205D-311F-449C-BC2F-DB011333AA54}" type="slidenum">
              <a:rPr lang="en-US" smtClean="0"/>
              <a:pPr>
                <a:defRPr/>
              </a:pPr>
              <a:t>4</a:t>
            </a:fld>
            <a:endParaRPr lang="en-US" dirty="0"/>
          </a:p>
        </p:txBody>
      </p:sp>
    </p:spTree>
    <p:extLst>
      <p:ext uri="{BB962C8B-B14F-4D97-AF65-F5344CB8AC3E}">
        <p14:creationId xmlns:p14="http://schemas.microsoft.com/office/powerpoint/2010/main" val="328920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2B205D-311F-449C-BC2F-DB011333AA54}" type="slidenum">
              <a:rPr lang="en-US" smtClean="0"/>
              <a:pPr>
                <a:defRPr/>
              </a:pPr>
              <a:t>5</a:t>
            </a:fld>
            <a:endParaRPr lang="en-US" dirty="0"/>
          </a:p>
        </p:txBody>
      </p:sp>
    </p:spTree>
    <p:extLst>
      <p:ext uri="{BB962C8B-B14F-4D97-AF65-F5344CB8AC3E}">
        <p14:creationId xmlns:p14="http://schemas.microsoft.com/office/powerpoint/2010/main" val="234881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2B205D-311F-449C-BC2F-DB011333AA54}" type="slidenum">
              <a:rPr lang="en-US" smtClean="0"/>
              <a:pPr>
                <a:defRPr/>
              </a:pPr>
              <a:t>6</a:t>
            </a:fld>
            <a:endParaRPr lang="en-US" dirty="0"/>
          </a:p>
        </p:txBody>
      </p:sp>
    </p:spTree>
    <p:extLst>
      <p:ext uri="{BB962C8B-B14F-4D97-AF65-F5344CB8AC3E}">
        <p14:creationId xmlns:p14="http://schemas.microsoft.com/office/powerpoint/2010/main" val="124288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2B205D-311F-449C-BC2F-DB011333AA54}" type="slidenum">
              <a:rPr lang="en-US" smtClean="0"/>
              <a:pPr>
                <a:defRPr/>
              </a:pPr>
              <a:t>7</a:t>
            </a:fld>
            <a:endParaRPr lang="en-US" dirty="0"/>
          </a:p>
        </p:txBody>
      </p:sp>
    </p:spTree>
    <p:extLst>
      <p:ext uri="{BB962C8B-B14F-4D97-AF65-F5344CB8AC3E}">
        <p14:creationId xmlns:p14="http://schemas.microsoft.com/office/powerpoint/2010/main" val="583239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3506709"/>
            <a:ext cx="7772400" cy="1470181"/>
          </a:xfrm>
        </p:spPr>
        <p:txBody>
          <a:bodyPr/>
          <a:lstStyle>
            <a:lvl1pPr algn="l">
              <a:lnSpc>
                <a:spcPct val="90000"/>
              </a:lnSpc>
              <a:defRPr sz="3200"/>
            </a:lvl1pPr>
          </a:lstStyle>
          <a:p>
            <a:pPr lvl="0"/>
            <a:r>
              <a:rPr lang="en-US" dirty="0"/>
              <a:t>Click to edit Master title style</a:t>
            </a:r>
          </a:p>
        </p:txBody>
      </p:sp>
      <p:sp>
        <p:nvSpPr>
          <p:cNvPr id="3" name="Subtitle 2"/>
          <p:cNvSpPr txBox="1">
            <a:spLocks noGrp="1"/>
          </p:cNvSpPr>
          <p:nvPr>
            <p:ph type="subTitle" idx="1"/>
          </p:nvPr>
        </p:nvSpPr>
        <p:spPr>
          <a:xfrm>
            <a:off x="694800" y="4925400"/>
            <a:ext cx="6400800" cy="604800"/>
          </a:xfrm>
        </p:spPr>
        <p:txBody>
          <a:bodyPr/>
          <a:lstStyle>
            <a:lvl1pPr marL="0" indent="0" algn="l">
              <a:buNone/>
              <a:defRPr sz="2400" b="1" i="1">
                <a:solidFill>
                  <a:schemeClr val="tx1">
                    <a:lumMod val="50000"/>
                    <a:lumOff val="50000"/>
                  </a:schemeClr>
                </a:solidFill>
              </a:defRPr>
            </a:lvl1pPr>
          </a:lstStyle>
          <a:p>
            <a:pPr lvl="0"/>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58050" y="6193976"/>
            <a:ext cx="1454151" cy="394467"/>
          </a:xfrm>
          <a:prstGeom prst="rect">
            <a:avLst/>
          </a:prstGeom>
        </p:spPr>
      </p:pic>
    </p:spTree>
    <p:extLst>
      <p:ext uri="{BB962C8B-B14F-4D97-AF65-F5344CB8AC3E}">
        <p14:creationId xmlns:p14="http://schemas.microsoft.com/office/powerpoint/2010/main" val="1139925731"/>
      </p:ext>
    </p:extLst>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58050" y="6193976"/>
            <a:ext cx="1454151" cy="394467"/>
          </a:xfrm>
          <a:prstGeom prst="rect">
            <a:avLst/>
          </a:prstGeom>
        </p:spPr>
      </p:pic>
    </p:spTree>
    <p:extLst>
      <p:ext uri="{BB962C8B-B14F-4D97-AF65-F5344CB8AC3E}">
        <p14:creationId xmlns:p14="http://schemas.microsoft.com/office/powerpoint/2010/main" val="239655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24200" y="6356350"/>
            <a:ext cx="2895600" cy="365125"/>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11/9/2021</a:t>
            </a:fld>
            <a:endParaRPr lang="en-US"/>
          </a:p>
        </p:txBody>
      </p:sp>
      <p:sp>
        <p:nvSpPr>
          <p:cNvPr id="7" name="Holder 7"/>
          <p:cNvSpPr>
            <a:spLocks noGrp="1"/>
          </p:cNvSpPr>
          <p:nvPr>
            <p:ph type="sldNum" sz="quarter" idx="7"/>
          </p:nvPr>
        </p:nvSpPr>
        <p:spPr>
          <a:xfrm>
            <a:off x="6553200" y="6356350"/>
            <a:ext cx="2133600" cy="36512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5699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B8D"/>
                </a:solidFill>
              </a:defRPr>
            </a:lvl1pPr>
          </a:lstStyle>
          <a:p>
            <a:r>
              <a:rPr lang="en-US" dirty="0"/>
              <a:t>Click to edit Master title style</a:t>
            </a:r>
          </a:p>
        </p:txBody>
      </p:sp>
    </p:spTree>
    <p:extLst>
      <p:ext uri="{BB962C8B-B14F-4D97-AF65-F5344CB8AC3E}">
        <p14:creationId xmlns:p14="http://schemas.microsoft.com/office/powerpoint/2010/main" val="277911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4440"/>
            <a:ext cx="8229600" cy="4625340"/>
          </a:xfrm>
        </p:spPr>
        <p:txBody>
          <a:bodyPr/>
          <a:lstStyle>
            <a:lvl1pPr>
              <a:spcBef>
                <a:spcPts val="0"/>
              </a:spcBef>
              <a:spcAft>
                <a:spcPts val="1200"/>
              </a:spcAft>
              <a:defRPr sz="2200">
                <a:latin typeface="Arial" panose="020B0604020202020204" pitchFamily="34" charset="0"/>
                <a:cs typeface="Arial" panose="020B0604020202020204" pitchFamily="34" charset="0"/>
              </a:defRPr>
            </a:lvl1pPr>
            <a:lvl2pPr>
              <a:spcBef>
                <a:spcPts val="0"/>
              </a:spcBef>
              <a:spcAft>
                <a:spcPts val="1200"/>
              </a:spcAft>
              <a:defRPr sz="1800">
                <a:latin typeface="Arial" panose="020B0604020202020204" pitchFamily="34" charset="0"/>
                <a:cs typeface="Arial" panose="020B0604020202020204" pitchFamily="34" charset="0"/>
              </a:defRPr>
            </a:lvl2pPr>
            <a:lvl3pPr>
              <a:spcBef>
                <a:spcPts val="0"/>
              </a:spcBef>
              <a:spcAft>
                <a:spcPts val="1200"/>
              </a:spcAft>
              <a:defRPr sz="1400">
                <a:latin typeface="Arial" panose="020B0604020202020204" pitchFamily="34" charset="0"/>
                <a:cs typeface="Arial" panose="020B0604020202020204" pitchFamily="34" charset="0"/>
              </a:defRPr>
            </a:lvl3pPr>
            <a:lvl4pPr>
              <a:spcBef>
                <a:spcPts val="0"/>
              </a:spcBef>
              <a:spcAft>
                <a:spcPts val="1200"/>
              </a:spcAft>
              <a:defRPr sz="1400">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Holder 2"/>
          <p:cNvSpPr>
            <a:spLocks noGrp="1"/>
          </p:cNvSpPr>
          <p:nvPr>
            <p:ph type="title"/>
          </p:nvPr>
        </p:nvSpPr>
        <p:spPr>
          <a:xfrm>
            <a:off x="4143375" y="121920"/>
            <a:ext cx="4650105" cy="746760"/>
          </a:xfrm>
          <a:prstGeom prst="rect">
            <a:avLst/>
          </a:prstGeom>
        </p:spPr>
        <p:txBody>
          <a:bodyPr lIns="0" tIns="0" rIns="0" bIns="0" anchor="ctr" anchorCtr="0"/>
          <a:lstStyle>
            <a:lvl1pPr>
              <a:defRPr sz="2800" b="1" i="0">
                <a:solidFill>
                  <a:schemeClr val="bg1"/>
                </a:solidFill>
                <a:latin typeface="+mj-lt"/>
                <a:cs typeface="Arial"/>
              </a:defRPr>
            </a:lvl1pPr>
          </a:lstStyle>
          <a:p>
            <a:endParaRPr dirty="0"/>
          </a:p>
        </p:txBody>
      </p:sp>
    </p:spTree>
    <p:extLst>
      <p:ext uri="{BB962C8B-B14F-4D97-AF65-F5344CB8AC3E}">
        <p14:creationId xmlns:p14="http://schemas.microsoft.com/office/powerpoint/2010/main" val="268259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27518"/>
            <a:ext cx="3886200" cy="4187825"/>
          </a:xfrm>
        </p:spPr>
        <p:txBody>
          <a:bodyPr/>
          <a:lstStyle>
            <a:lvl1pPr marL="0" indent="0">
              <a:lnSpc>
                <a:spcPct val="100000"/>
              </a:lnSpc>
              <a:spcBef>
                <a:spcPts val="0"/>
              </a:spcBef>
              <a:buFontTx/>
              <a:buNone/>
              <a:tabLst/>
              <a:defRPr>
                <a:latin typeface="Arial" panose="020B0604020202020204" pitchFamily="34" charset="0"/>
                <a:cs typeface="Arial" panose="020B0604020202020204" pitchFamily="34" charset="0"/>
              </a:defRPr>
            </a:lvl1pPr>
            <a:lvl2pPr marL="514350" indent="-171450">
              <a:lnSpc>
                <a:spcPct val="100000"/>
              </a:lnSpc>
              <a:spcBef>
                <a:spcPts val="0"/>
              </a:spcBef>
              <a:spcAft>
                <a:spcPts val="1200"/>
              </a:spcAft>
              <a:buSzPct val="50000"/>
              <a:buFont typeface="Wingdings" pitchFamily="2" charset="2"/>
              <a:buChar char="Ø"/>
              <a:defRPr>
                <a:latin typeface="Arial" panose="020B0604020202020204" pitchFamily="34" charset="0"/>
                <a:cs typeface="Arial" panose="020B0604020202020204" pitchFamily="34" charset="0"/>
              </a:defRPr>
            </a:lvl2pPr>
            <a:lvl3pPr>
              <a:lnSpc>
                <a:spcPct val="100000"/>
              </a:lnSpc>
              <a:spcBef>
                <a:spcPts val="0"/>
              </a:spcBef>
              <a:spcAft>
                <a:spcPts val="1200"/>
              </a:spcAft>
              <a:defRPr>
                <a:latin typeface="Arial" panose="020B0604020202020204" pitchFamily="34" charset="0"/>
                <a:cs typeface="Arial" panose="020B0604020202020204" pitchFamily="34" charset="0"/>
              </a:defRPr>
            </a:lvl3pPr>
            <a:lvl4pPr>
              <a:lnSpc>
                <a:spcPct val="100000"/>
              </a:lnSpc>
              <a:spcBef>
                <a:spcPts val="0"/>
              </a:spcBef>
              <a:spcAft>
                <a:spcPts val="1200"/>
              </a:spcAft>
              <a:defRPr>
                <a:latin typeface="Arial" panose="020B0604020202020204" pitchFamily="34" charset="0"/>
                <a:cs typeface="Arial" panose="020B0604020202020204" pitchFamily="34" charset="0"/>
              </a:defRPr>
            </a:lvl4pPr>
            <a:lvl5pPr>
              <a:lnSpc>
                <a:spcPct val="100000"/>
              </a:lnSpc>
              <a:spcBef>
                <a:spcPts val="0"/>
              </a:spcBef>
              <a:spcAft>
                <a:spcPts val="1200"/>
              </a:spcAft>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27518"/>
            <a:ext cx="3886200" cy="4187825"/>
          </a:xfrm>
        </p:spPr>
        <p:txBody>
          <a:bodyPr/>
          <a:lstStyle>
            <a:lvl1pPr marL="0" indent="0">
              <a:lnSpc>
                <a:spcPct val="100000"/>
              </a:lnSpc>
              <a:spcBef>
                <a:spcPts val="0"/>
              </a:spcBef>
              <a:spcAft>
                <a:spcPts val="0"/>
              </a:spcAft>
              <a:buFontTx/>
              <a:buNone/>
              <a:defRPr>
                <a:latin typeface="Arial" panose="020B0604020202020204" pitchFamily="34" charset="0"/>
                <a:cs typeface="Arial" panose="020B0604020202020204" pitchFamily="34" charset="0"/>
              </a:defRPr>
            </a:lvl1pPr>
            <a:lvl2pPr marL="742950" indent="-285750">
              <a:lnSpc>
                <a:spcPct val="100000"/>
              </a:lnSpc>
              <a:spcBef>
                <a:spcPts val="0"/>
              </a:spcBef>
              <a:spcAft>
                <a:spcPts val="1200"/>
              </a:spcAft>
              <a:buSzPct val="50000"/>
              <a:buFont typeface="Wingdings" pitchFamily="2" charset="2"/>
              <a:buChar char="Ø"/>
              <a:defRPr>
                <a:latin typeface="Arial" panose="020B0604020202020204" pitchFamily="34" charset="0"/>
                <a:cs typeface="Arial" panose="020B0604020202020204" pitchFamily="34" charset="0"/>
              </a:defRPr>
            </a:lvl2pPr>
            <a:lvl3pPr>
              <a:lnSpc>
                <a:spcPct val="100000"/>
              </a:lnSpc>
              <a:spcBef>
                <a:spcPts val="0"/>
              </a:spcBef>
              <a:spcAft>
                <a:spcPts val="1200"/>
              </a:spcAft>
              <a:defRPr>
                <a:latin typeface="Arial" panose="020B0604020202020204" pitchFamily="34" charset="0"/>
                <a:cs typeface="Arial" panose="020B0604020202020204" pitchFamily="34" charset="0"/>
              </a:defRPr>
            </a:lvl3pPr>
            <a:lvl4pPr>
              <a:lnSpc>
                <a:spcPct val="100000"/>
              </a:lnSpc>
              <a:spcBef>
                <a:spcPts val="0"/>
              </a:spcBef>
              <a:spcAft>
                <a:spcPts val="1200"/>
              </a:spcAft>
              <a:defRPr>
                <a:latin typeface="Arial" panose="020B0604020202020204" pitchFamily="34" charset="0"/>
                <a:cs typeface="Arial" panose="020B0604020202020204" pitchFamily="34" charset="0"/>
              </a:defRPr>
            </a:lvl4pPr>
            <a:lvl5pPr>
              <a:lnSpc>
                <a:spcPct val="100000"/>
              </a:lnSpc>
              <a:spcBef>
                <a:spcPts val="0"/>
              </a:spcBef>
              <a:spcAft>
                <a:spcPts val="1200"/>
              </a:spcAft>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older 2">
            <a:extLst>
              <a:ext uri="{FF2B5EF4-FFF2-40B4-BE49-F238E27FC236}">
                <a16:creationId xmlns:a16="http://schemas.microsoft.com/office/drawing/2014/main" id="{E728C7DE-8DC1-E942-BA4D-1DD990F75AEA}"/>
              </a:ext>
            </a:extLst>
          </p:cNvPr>
          <p:cNvSpPr>
            <a:spLocks noGrp="1"/>
          </p:cNvSpPr>
          <p:nvPr>
            <p:ph type="title"/>
          </p:nvPr>
        </p:nvSpPr>
        <p:spPr>
          <a:xfrm>
            <a:off x="4143375" y="121920"/>
            <a:ext cx="4650105" cy="746760"/>
          </a:xfrm>
          <a:prstGeom prst="rect">
            <a:avLst/>
          </a:prstGeom>
        </p:spPr>
        <p:txBody>
          <a:bodyPr lIns="0" tIns="0" rIns="0" bIns="0" anchor="ctr" anchorCtr="0"/>
          <a:lstStyle>
            <a:lvl1pPr>
              <a:defRPr sz="2800" b="1" i="0">
                <a:solidFill>
                  <a:schemeClr val="bg1"/>
                </a:solidFill>
                <a:latin typeface="+mj-lt"/>
                <a:cs typeface="Arial"/>
              </a:defRPr>
            </a:lvl1pPr>
          </a:lstStyle>
          <a:p>
            <a:endParaRPr dirty="0"/>
          </a:p>
        </p:txBody>
      </p:sp>
    </p:spTree>
    <p:extLst>
      <p:ext uri="{BB962C8B-B14F-4D97-AF65-F5344CB8AC3E}">
        <p14:creationId xmlns:p14="http://schemas.microsoft.com/office/powerpoint/2010/main" val="119521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heme" Target="../theme/theme2.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7" name="Picture 14" descr="EM-new-header-light-gold-swoosh.jp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0" y="-1"/>
            <a:ext cx="9144000" cy="195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
          <p:cNvSpPr txBox="1">
            <a:spLocks noGrp="1"/>
          </p:cNvSpPr>
          <p:nvPr>
            <p:ph type="title"/>
          </p:nvPr>
        </p:nvSpPr>
        <p:spPr bwMode="auto">
          <a:xfrm>
            <a:off x="1169380" y="3409573"/>
            <a:ext cx="66294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Main Title</a:t>
            </a:r>
          </a:p>
        </p:txBody>
      </p:sp>
      <p:sp>
        <p:nvSpPr>
          <p:cNvPr id="1029" name="Rectangle 6"/>
          <p:cNvSpPr txBox="1">
            <a:spLocks noGrp="1" noChangeAspect="1"/>
          </p:cNvSpPr>
          <p:nvPr>
            <p:ph type="body" idx="1"/>
          </p:nvPr>
        </p:nvSpPr>
        <p:spPr bwMode="auto">
          <a:xfrm>
            <a:off x="685806" y="4292358"/>
            <a:ext cx="7596548" cy="156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Name</a:t>
            </a:r>
          </a:p>
          <a:p>
            <a:pPr lvl="0"/>
            <a:r>
              <a:rPr lang="en-US" altLang="en-US" dirty="0"/>
              <a:t>Director of External Affairs</a:t>
            </a:r>
          </a:p>
          <a:p>
            <a:pPr lvl="0"/>
            <a:r>
              <a:rPr lang="en-US" altLang="en-US" dirty="0"/>
              <a:t>Office of Environmental Management</a:t>
            </a:r>
          </a:p>
          <a:p>
            <a:pPr lvl="0"/>
            <a:endParaRPr lang="en-US" altLang="en-US" dirty="0"/>
          </a:p>
          <a:p>
            <a:pPr lvl="0"/>
            <a:r>
              <a:rPr lang="en-US" altLang="en-US" dirty="0"/>
              <a:t>Month X, 2013</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3996" y="1233069"/>
            <a:ext cx="3031292" cy="2011680"/>
          </a:xfrm>
          <a:prstGeom prst="rect">
            <a:avLst/>
          </a:prstGeom>
          <a:ln w="38100" cap="sq">
            <a:solidFill>
              <a:srgbClr val="3366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022484" y="1233111"/>
            <a:ext cx="3017520" cy="2011680"/>
          </a:xfrm>
          <a:prstGeom prst="rect">
            <a:avLst/>
          </a:prstGeom>
          <a:ln w="38100" cap="sq">
            <a:solidFill>
              <a:srgbClr val="3366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3239284" y="881431"/>
            <a:ext cx="2679204" cy="2011680"/>
          </a:xfrm>
          <a:prstGeom prst="rect">
            <a:avLst/>
          </a:prstGeom>
          <a:ln w="38100" cap="sq">
            <a:solidFill>
              <a:srgbClr val="336600"/>
            </a:solidFill>
            <a:prstDash val="solid"/>
            <a:miter lim="800000"/>
          </a:ln>
          <a:effectLst>
            <a:outerShdw blurRad="50800" dist="38100" dir="2700000" algn="tl" rotWithShape="0">
              <a:srgbClr val="000000">
                <a:alpha val="43000"/>
              </a:srgbClr>
            </a:outerShdw>
          </a:effectLst>
        </p:spPr>
      </p:pic>
      <p:grpSp>
        <p:nvGrpSpPr>
          <p:cNvPr id="6" name="Group 5"/>
          <p:cNvGrpSpPr/>
          <p:nvPr userDrawn="1"/>
        </p:nvGrpSpPr>
        <p:grpSpPr>
          <a:xfrm>
            <a:off x="74870" y="5948399"/>
            <a:ext cx="3230118" cy="822960"/>
            <a:chOff x="74870" y="5948399"/>
            <a:chExt cx="3230118" cy="822960"/>
          </a:xfrm>
        </p:grpSpPr>
        <p:pic>
          <p:nvPicPr>
            <p:cNvPr id="13" name="Picture 10"/>
            <p:cNvPicPr>
              <a:picLocks noChangeAspect="1" noChangeArrowheads="1"/>
            </p:cNvPicPr>
            <p:nvPr userDrawn="1"/>
          </p:nvPicPr>
          <p:blipFill>
            <a:blip r:embed="rId10" cstate="print">
              <a:extLst>
                <a:ext uri="{28A0092B-C50C-407E-A947-70E740481C1C}">
                  <a14:useLocalDpi xmlns:a14="http://schemas.microsoft.com/office/drawing/2010/main"/>
                </a:ext>
              </a:extLst>
            </a:blip>
            <a:stretch>
              <a:fillRect/>
            </a:stretch>
          </p:blipFill>
          <p:spPr bwMode="auto">
            <a:xfrm>
              <a:off x="74870" y="5948399"/>
              <a:ext cx="3230118" cy="822960"/>
            </a:xfrm>
            <a:prstGeom prst="rect">
              <a:avLst/>
            </a:prstGeom>
            <a:noFill/>
            <a:ln w="9525" algn="ctr">
              <a:noFill/>
              <a:miter lim="800000"/>
              <a:headEnd/>
              <a:tailEnd/>
            </a:ln>
          </p:spPr>
        </p:pic>
        <p:pic>
          <p:nvPicPr>
            <p:cNvPr id="2" name="Picture 1"/>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93305" y="5980616"/>
              <a:ext cx="774948" cy="774867"/>
            </a:xfrm>
            <a:prstGeom prst="rect">
              <a:avLst/>
            </a:prstGeom>
          </p:spPr>
        </p:pic>
      </p:grpSp>
    </p:spTree>
    <p:extLst>
      <p:ext uri="{BB962C8B-B14F-4D97-AF65-F5344CB8AC3E}">
        <p14:creationId xmlns:p14="http://schemas.microsoft.com/office/powerpoint/2010/main" val="26540489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3" r:id="rId3"/>
    <p:sldLayoutId id="2147483684" r:id="rId4"/>
  </p:sldLayoutIdLst>
  <p:transition/>
  <p:txStyles>
    <p:titleStyle>
      <a:lvl1pPr algn="ctr" rtl="0" eaLnBrk="0" fontAlgn="base" hangingPunct="0">
        <a:spcBef>
          <a:spcPct val="0"/>
        </a:spcBef>
        <a:spcAft>
          <a:spcPct val="0"/>
        </a:spcAft>
        <a:defRPr lang="en-US" sz="3400" b="1">
          <a:solidFill>
            <a:srgbClr val="002499"/>
          </a:solidFill>
          <a:latin typeface="+mj-lt"/>
          <a:ea typeface="ヒラギノ角ゴ ProN W3"/>
          <a:cs typeface="ヒラギノ角ゴ ProN W3"/>
        </a:defRPr>
      </a:lvl1pPr>
      <a:lvl2pPr algn="ctr" rtl="0" eaLnBrk="0" fontAlgn="base" hangingPunct="0">
        <a:spcBef>
          <a:spcPct val="0"/>
        </a:spcBef>
        <a:spcAft>
          <a:spcPct val="0"/>
        </a:spcAft>
        <a:defRPr sz="3400" b="1">
          <a:solidFill>
            <a:srgbClr val="002499"/>
          </a:solidFill>
          <a:latin typeface="Calibri" pitchFamily="34" charset="0"/>
          <a:ea typeface="ヒラギノ角ゴ ProN W3"/>
          <a:cs typeface="ヒラギノ角ゴ ProN W3"/>
        </a:defRPr>
      </a:lvl2pPr>
      <a:lvl3pPr algn="ctr" rtl="0" eaLnBrk="0" fontAlgn="base" hangingPunct="0">
        <a:spcBef>
          <a:spcPct val="0"/>
        </a:spcBef>
        <a:spcAft>
          <a:spcPct val="0"/>
        </a:spcAft>
        <a:defRPr sz="3400" b="1">
          <a:solidFill>
            <a:srgbClr val="002499"/>
          </a:solidFill>
          <a:latin typeface="Calibri" pitchFamily="34" charset="0"/>
          <a:ea typeface="ヒラギノ角ゴ ProN W3"/>
          <a:cs typeface="ヒラギノ角ゴ ProN W3"/>
        </a:defRPr>
      </a:lvl3pPr>
      <a:lvl4pPr algn="ctr" rtl="0" eaLnBrk="0" fontAlgn="base" hangingPunct="0">
        <a:spcBef>
          <a:spcPct val="0"/>
        </a:spcBef>
        <a:spcAft>
          <a:spcPct val="0"/>
        </a:spcAft>
        <a:defRPr sz="3400" b="1">
          <a:solidFill>
            <a:srgbClr val="002499"/>
          </a:solidFill>
          <a:latin typeface="Calibri" pitchFamily="34" charset="0"/>
          <a:ea typeface="ヒラギノ角ゴ ProN W3"/>
          <a:cs typeface="ヒラギノ角ゴ ProN W3"/>
        </a:defRPr>
      </a:lvl4pPr>
      <a:lvl5pPr algn="ctr" rtl="0" eaLnBrk="0" fontAlgn="base" hangingPunct="0">
        <a:spcBef>
          <a:spcPct val="0"/>
        </a:spcBef>
        <a:spcAft>
          <a:spcPct val="0"/>
        </a:spcAft>
        <a:defRPr sz="3400" b="1">
          <a:solidFill>
            <a:srgbClr val="002499"/>
          </a:solidFill>
          <a:latin typeface="Calibri" pitchFamily="34" charset="0"/>
          <a:ea typeface="ヒラギノ角ゴ ProN W3"/>
          <a:cs typeface="ヒラギノ角ゴ ProN W3"/>
        </a:defRPr>
      </a:lvl5pPr>
      <a:lvl6pPr marL="4572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6pPr>
      <a:lvl7pPr marL="9144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7pPr>
      <a:lvl8pPr marL="13716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8pPr>
      <a:lvl9pPr marL="18288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9pPr>
    </p:titleStyle>
    <p:bodyStyle>
      <a:lvl1pPr algn="ctr" rtl="0" eaLnBrk="0" fontAlgn="base" hangingPunct="0">
        <a:lnSpc>
          <a:spcPct val="90000"/>
        </a:lnSpc>
        <a:spcBef>
          <a:spcPct val="0"/>
        </a:spcBef>
        <a:spcAft>
          <a:spcPct val="0"/>
        </a:spcAft>
        <a:defRPr lang="en-US" b="1">
          <a:solidFill>
            <a:srgbClr val="7F7F7F"/>
          </a:solidFill>
          <a:latin typeface="+mn-lt"/>
          <a:ea typeface="ヒラギノ角ゴ ProN W3"/>
          <a:cs typeface="ヒラギノ角ゴ ProN W3"/>
        </a:defRPr>
      </a:lvl1pPr>
      <a:lvl2pPr marL="514350" lvl="1" indent="-285750" algn="l" rtl="0" eaLnBrk="0" fontAlgn="base" hangingPunct="0">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2pPr>
      <a:lvl3pPr marL="742950" lvl="2" indent="-285750" algn="l" rtl="0" eaLnBrk="0" fontAlgn="base" hangingPunct="0">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3pPr>
      <a:lvl4pPr marL="971550" lvl="3" indent="-285750" algn="l" rtl="0" eaLnBrk="0" fontAlgn="base" hangingPunct="0">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4pPr>
      <a:lvl5pPr marL="1200150" lvl="4" indent="-285750" algn="l" rtl="0" eaLnBrk="0" fontAlgn="base" hangingPunct="0">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5pPr>
      <a:lvl6pPr marL="16573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6pPr>
      <a:lvl7pPr marL="21145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7pPr>
      <a:lvl8pPr marL="25717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8pPr>
      <a:lvl9pPr marL="30289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4" descr="EM-new-header-light-gold-swoosh.jp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3" y="3"/>
            <a:ext cx="9144000" cy="99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Placeholder 2"/>
          <p:cNvSpPr>
            <a:spLocks noGrp="1"/>
          </p:cNvSpPr>
          <p:nvPr>
            <p:ph type="body" idx="1"/>
          </p:nvPr>
        </p:nvSpPr>
        <p:spPr bwMode="auto">
          <a:xfrm>
            <a:off x="457200" y="1187414"/>
            <a:ext cx="8229600" cy="471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p:txBody>
      </p:sp>
      <p:sp>
        <p:nvSpPr>
          <p:cNvPr id="2058" name="TextBox 2"/>
          <p:cNvSpPr txBox="1">
            <a:spLocks noChangeArrowheads="1"/>
          </p:cNvSpPr>
          <p:nvPr/>
        </p:nvSpPr>
        <p:spPr bwMode="auto">
          <a:xfrm>
            <a:off x="7783513" y="6618288"/>
            <a:ext cx="1295400" cy="246062"/>
          </a:xfrm>
          <a:prstGeom prst="rect">
            <a:avLst/>
          </a:prstGeom>
          <a:noFill/>
          <a:ln>
            <a:no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E959CB8-4961-49E8-848A-A940B5EE85CE}" type="slidenum">
              <a:rPr lang="en-US" altLang="en-US" sz="1000">
                <a:solidFill>
                  <a:srgbClr val="FFFFFF"/>
                </a:solidFill>
                <a:latin typeface="Calibri" pitchFamily="34" charset="0"/>
                <a:ea typeface="ヒラギノ角ゴ ProN W3"/>
                <a:cs typeface="ヒラギノ角ゴ ProN W3"/>
              </a:rPr>
              <a:pPr algn="r" eaLnBrk="1" hangingPunct="1"/>
              <a:t>‹#›</a:t>
            </a:fld>
            <a:endParaRPr lang="en-US" altLang="en-US" sz="1000" dirty="0">
              <a:solidFill>
                <a:srgbClr val="FFFFFF"/>
              </a:solidFill>
              <a:latin typeface="Calibri" pitchFamily="34" charset="0"/>
              <a:ea typeface="ヒラギノ角ゴ ProN W3"/>
              <a:cs typeface="ヒラギノ角ゴ ProN W3"/>
            </a:endParaRPr>
          </a:p>
        </p:txBody>
      </p:sp>
      <p:sp>
        <p:nvSpPr>
          <p:cNvPr id="2" name="TextBox 1"/>
          <p:cNvSpPr txBox="1"/>
          <p:nvPr userDrawn="1"/>
        </p:nvSpPr>
        <p:spPr>
          <a:xfrm>
            <a:off x="4307840" y="6433542"/>
            <a:ext cx="528320" cy="307777"/>
          </a:xfrm>
          <a:prstGeom prst="rect">
            <a:avLst/>
          </a:prstGeom>
          <a:noFill/>
        </p:spPr>
        <p:txBody>
          <a:bodyPr wrap="square" rtlCol="0">
            <a:spAutoFit/>
          </a:bodyPr>
          <a:lstStyle/>
          <a:p>
            <a:pPr algn="ctr"/>
            <a:fld id="{34DB4906-AE69-4FCE-83EA-179D5BD070F0}" type="slidenum">
              <a:rPr lang="en-US" sz="1400" smtClean="0">
                <a:latin typeface="Arial Narrow" panose="020B0606020202030204" pitchFamily="34" charset="0"/>
              </a:rPr>
              <a:pPr algn="ctr"/>
              <a:t>‹#›</a:t>
            </a:fld>
            <a:endParaRPr lang="en-US" dirty="0">
              <a:latin typeface="Arial Narrow" panose="020B0606020202030204" pitchFamily="34" charset="0"/>
            </a:endParaRP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258050" y="6193976"/>
            <a:ext cx="1454151" cy="394467"/>
          </a:xfrm>
          <a:prstGeom prst="rect">
            <a:avLst/>
          </a:prstGeom>
        </p:spPr>
      </p:pic>
      <p:grpSp>
        <p:nvGrpSpPr>
          <p:cNvPr id="3" name="Group 2">
            <a:extLst>
              <a:ext uri="{FF2B5EF4-FFF2-40B4-BE49-F238E27FC236}">
                <a16:creationId xmlns:a16="http://schemas.microsoft.com/office/drawing/2014/main" id="{0DB33935-5C8D-314E-A72C-8E1B7A49C0B2}"/>
              </a:ext>
            </a:extLst>
          </p:cNvPr>
          <p:cNvGrpSpPr/>
          <p:nvPr userDrawn="1"/>
        </p:nvGrpSpPr>
        <p:grpSpPr>
          <a:xfrm>
            <a:off x="74870" y="5948399"/>
            <a:ext cx="3230118" cy="822960"/>
            <a:chOff x="74870" y="5948399"/>
            <a:chExt cx="3230118" cy="822960"/>
          </a:xfrm>
        </p:grpSpPr>
        <p:grpSp>
          <p:nvGrpSpPr>
            <p:cNvPr id="18" name="Group 17"/>
            <p:cNvGrpSpPr/>
            <p:nvPr userDrawn="1"/>
          </p:nvGrpSpPr>
          <p:grpSpPr>
            <a:xfrm>
              <a:off x="74870" y="5948399"/>
              <a:ext cx="3230118" cy="822960"/>
              <a:chOff x="74870" y="5948399"/>
              <a:chExt cx="3230118" cy="822960"/>
            </a:xfrm>
          </p:grpSpPr>
          <p:pic>
            <p:nvPicPr>
              <p:cNvPr id="19" name="Picture 10"/>
              <p:cNvPicPr>
                <a:picLocks noChangeAspect="1" noChangeArrowheads="1"/>
              </p:cNvPicPr>
              <p:nvPr userDrawn="1"/>
            </p:nvPicPr>
            <p:blipFill>
              <a:blip r:embed="rId6" cstate="print">
                <a:extLst>
                  <a:ext uri="{28A0092B-C50C-407E-A947-70E740481C1C}">
                    <a14:useLocalDpi xmlns:a14="http://schemas.microsoft.com/office/drawing/2010/main"/>
                  </a:ext>
                </a:extLst>
              </a:blip>
              <a:stretch>
                <a:fillRect/>
              </a:stretch>
            </p:blipFill>
            <p:spPr bwMode="auto">
              <a:xfrm>
                <a:off x="74870" y="5948399"/>
                <a:ext cx="3230118" cy="822960"/>
              </a:xfrm>
              <a:prstGeom prst="rect">
                <a:avLst/>
              </a:prstGeom>
              <a:noFill/>
              <a:ln w="9525" algn="ctr">
                <a:noFill/>
                <a:miter lim="800000"/>
                <a:headEnd/>
                <a:tailEnd/>
              </a:ln>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3305" y="5980616"/>
                <a:ext cx="774948" cy="774867"/>
              </a:xfrm>
              <a:prstGeom prst="rect">
                <a:avLst/>
              </a:prstGeom>
            </p:spPr>
          </p:pic>
        </p:grpSp>
        <p:pic>
          <p:nvPicPr>
            <p:cNvPr id="14" name="Picture 13" descr="A picture containing text, outdoor, sign&#10;&#10;Description automatically generated">
              <a:extLst>
                <a:ext uri="{FF2B5EF4-FFF2-40B4-BE49-F238E27FC236}">
                  <a16:creationId xmlns:a16="http://schemas.microsoft.com/office/drawing/2014/main" id="{34EFF42F-1733-6342-B088-40BD54D9E220}"/>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4870" y="5979615"/>
              <a:ext cx="791210" cy="791210"/>
            </a:xfrm>
            <a:prstGeom prst="rect">
              <a:avLst/>
            </a:prstGeom>
          </p:spPr>
        </p:pic>
      </p:grpSp>
    </p:spTree>
    <p:extLst>
      <p:ext uri="{BB962C8B-B14F-4D97-AF65-F5344CB8AC3E}">
        <p14:creationId xmlns:p14="http://schemas.microsoft.com/office/powerpoint/2010/main" val="3444115094"/>
      </p:ext>
    </p:extLst>
  </p:cSld>
  <p:clrMap bg1="lt1" tx1="dk1" bg2="lt2" tx2="dk2" accent1="accent1" accent2="accent2" accent3="accent3" accent4="accent4" accent5="accent5" accent6="accent6" hlink="hlink" folHlink="folHlink"/>
  <p:sldLayoutIdLst>
    <p:sldLayoutId id="2147483679" r:id="rId1"/>
    <p:sldLayoutId id="2147483682" r:id="rId2"/>
  </p:sldLayoutIdLst>
  <p:txStyles>
    <p:titleStyle>
      <a:lvl1pPr algn="ctr" rtl="0" eaLnBrk="0" fontAlgn="base" hangingPunct="0">
        <a:spcBef>
          <a:spcPct val="0"/>
        </a:spcBef>
        <a:spcAft>
          <a:spcPct val="0"/>
        </a:spcAft>
        <a:defRPr sz="2800" b="1" kern="1200">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Calibri" pitchFamily="34" charset="0"/>
        </a:defRPr>
      </a:lvl2pPr>
      <a:lvl3pPr algn="ctr" rtl="0" eaLnBrk="0" fontAlgn="base" hangingPunct="0">
        <a:spcBef>
          <a:spcPct val="0"/>
        </a:spcBef>
        <a:spcAft>
          <a:spcPct val="0"/>
        </a:spcAft>
        <a:defRPr sz="2800" b="1">
          <a:solidFill>
            <a:schemeClr val="bg1"/>
          </a:solidFill>
          <a:latin typeface="Calibri" pitchFamily="34" charset="0"/>
        </a:defRPr>
      </a:lvl3pPr>
      <a:lvl4pPr algn="ctr" rtl="0" eaLnBrk="0" fontAlgn="base" hangingPunct="0">
        <a:spcBef>
          <a:spcPct val="0"/>
        </a:spcBef>
        <a:spcAft>
          <a:spcPct val="0"/>
        </a:spcAft>
        <a:defRPr sz="2800" b="1">
          <a:solidFill>
            <a:schemeClr val="bg1"/>
          </a:solidFill>
          <a:latin typeface="Calibri" pitchFamily="34" charset="0"/>
        </a:defRPr>
      </a:lvl4pPr>
      <a:lvl5pPr algn="ctr" rtl="0" eaLnBrk="0" fontAlgn="base" hangingPunct="0">
        <a:spcBef>
          <a:spcPct val="0"/>
        </a:spcBef>
        <a:spcAft>
          <a:spcPct val="0"/>
        </a:spcAft>
        <a:defRPr sz="2800" b="1">
          <a:solidFill>
            <a:schemeClr val="bg1"/>
          </a:solidFill>
          <a:latin typeface="Calibri" pitchFamily="34" charset="0"/>
        </a:defRPr>
      </a:lvl5pPr>
      <a:lvl6pPr marL="457200" algn="ctr" rtl="0" fontAlgn="base">
        <a:spcBef>
          <a:spcPct val="0"/>
        </a:spcBef>
        <a:spcAft>
          <a:spcPct val="0"/>
        </a:spcAft>
        <a:defRPr sz="2800" b="1">
          <a:solidFill>
            <a:schemeClr val="bg1"/>
          </a:solidFill>
          <a:latin typeface="Calibri" pitchFamily="34" charset="0"/>
        </a:defRPr>
      </a:lvl6pPr>
      <a:lvl7pPr marL="914400" algn="ctr" rtl="0" fontAlgn="base">
        <a:spcBef>
          <a:spcPct val="0"/>
        </a:spcBef>
        <a:spcAft>
          <a:spcPct val="0"/>
        </a:spcAft>
        <a:defRPr sz="2800" b="1">
          <a:solidFill>
            <a:schemeClr val="bg1"/>
          </a:solidFill>
          <a:latin typeface="Calibri" pitchFamily="34" charset="0"/>
        </a:defRPr>
      </a:lvl7pPr>
      <a:lvl8pPr marL="1371600" algn="ctr" rtl="0" fontAlgn="base">
        <a:spcBef>
          <a:spcPct val="0"/>
        </a:spcBef>
        <a:spcAft>
          <a:spcPct val="0"/>
        </a:spcAft>
        <a:defRPr sz="2800" b="1">
          <a:solidFill>
            <a:schemeClr val="bg1"/>
          </a:solidFill>
          <a:latin typeface="Calibri" pitchFamily="34" charset="0"/>
        </a:defRPr>
      </a:lvl8pPr>
      <a:lvl9pPr marL="1828800" algn="ctr" rtl="0" fontAlgn="base">
        <a:spcBef>
          <a:spcPct val="0"/>
        </a:spcBef>
        <a:spcAft>
          <a:spcPct val="0"/>
        </a:spcAft>
        <a:defRPr sz="28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100" kern="1200">
          <a:solidFill>
            <a:srgbClr val="002499"/>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002499"/>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1600" kern="1200">
          <a:solidFill>
            <a:srgbClr val="002499"/>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1400" kern="1200">
          <a:solidFill>
            <a:srgbClr val="002499"/>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rgbClr val="0024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hwbdocuments.env.nm.gov/Los%20Alamos%20National%20Labs/TA%2000/36633.pdf" TargetMode="External"/><Relationship Id="rId2" Type="http://schemas.openxmlformats.org/officeDocument/2006/relationships/hyperlink" Target="https://hwbdocuments.env.nm.gov/Los%20Alamos%20National%20Labs/TA%2000/36922.pdf" TargetMode="External"/><Relationship Id="rId1" Type="http://schemas.openxmlformats.org/officeDocument/2006/relationships/slideLayout" Target="../slideLayouts/slideLayout6.xml"/><Relationship Id="rId5" Type="http://schemas.openxmlformats.org/officeDocument/2006/relationships/hyperlink" Target="https://hwbdocuments.env.nm.gov/Los%20Alamos%20National%20Labs/TA%2000/30037/30037.pdf" TargetMode="External"/><Relationship Id="rId4" Type="http://schemas.openxmlformats.org/officeDocument/2006/relationships/hyperlink" Target="https://hwbdocuments.env.nm.gov/Los%20Alamos%20National%20Labs/TA%2000/33980/33980.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arturo.duran@em.doe.gov" TargetMode="External"/><Relationship Id="rId2" Type="http://schemas.openxmlformats.org/officeDocument/2006/relationships/hyperlink" Target="mailto:Neelam.Dhawan@state.nm.us"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686777-6DD3-6D43-969E-1A6BA3937152}"/>
              </a:ext>
            </a:extLst>
          </p:cNvPr>
          <p:cNvSpPr>
            <a:spLocks noGrp="1"/>
          </p:cNvSpPr>
          <p:nvPr>
            <p:ph type="title"/>
          </p:nvPr>
        </p:nvSpPr>
        <p:spPr>
          <a:xfrm>
            <a:off x="457201" y="3909120"/>
            <a:ext cx="7996236" cy="604837"/>
          </a:xfrm>
        </p:spPr>
        <p:txBody>
          <a:bodyPr/>
          <a:lstStyle/>
          <a:p>
            <a:r>
              <a:rPr lang="en-US" dirty="0"/>
              <a:t>Class 3 PMR for 19 Sites in Pueblo Canyon</a:t>
            </a:r>
          </a:p>
        </p:txBody>
      </p:sp>
      <p:sp>
        <p:nvSpPr>
          <p:cNvPr id="5" name="Subtitle 4">
            <a:extLst>
              <a:ext uri="{FF2B5EF4-FFF2-40B4-BE49-F238E27FC236}">
                <a16:creationId xmlns:a16="http://schemas.microsoft.com/office/drawing/2014/main" id="{6CBA3C2B-F65A-0946-8449-D674AD6B2597}"/>
              </a:ext>
            </a:extLst>
          </p:cNvPr>
          <p:cNvSpPr>
            <a:spLocks noGrp="1"/>
          </p:cNvSpPr>
          <p:nvPr>
            <p:ph type="subTitle" idx="4294967295"/>
          </p:nvPr>
        </p:nvSpPr>
        <p:spPr>
          <a:xfrm>
            <a:off x="534697" y="4976575"/>
            <a:ext cx="8307965" cy="604837"/>
          </a:xfrm>
        </p:spPr>
        <p:txBody>
          <a:bodyPr/>
          <a:lstStyle/>
          <a:p>
            <a:pPr algn="l">
              <a:lnSpc>
                <a:spcPct val="100000"/>
              </a:lnSpc>
            </a:pPr>
            <a:endParaRPr lang="en-US" altLang="en-US" dirty="0">
              <a:latin typeface="Arial" panose="020B0604020202020204" pitchFamily="34" charset="0"/>
              <a:cs typeface="Arial" panose="020B0604020202020204" pitchFamily="34" charset="0"/>
            </a:endParaRPr>
          </a:p>
          <a:p>
            <a:pPr algn="l">
              <a:lnSpc>
                <a:spcPct val="100000"/>
              </a:lnSpc>
            </a:pPr>
            <a:r>
              <a:rPr lang="en-US" altLang="en-US" dirty="0">
                <a:latin typeface="Arial" panose="020B0604020202020204" pitchFamily="34" charset="0"/>
                <a:cs typeface="Arial" panose="020B0604020202020204" pitchFamily="34" charset="0"/>
              </a:rPr>
              <a:t>Emily Day, Director of Regulatory Compliance</a:t>
            </a:r>
          </a:p>
          <a:p>
            <a:pPr algn="l">
              <a:lnSpc>
                <a:spcPct val="100000"/>
              </a:lnSpc>
            </a:pPr>
            <a:r>
              <a:rPr lang="en-US" altLang="en-US" dirty="0">
                <a:latin typeface="Arial" panose="020B0604020202020204" pitchFamily="34" charset="0"/>
                <a:cs typeface="Arial" panose="020B0604020202020204" pitchFamily="34" charset="0"/>
              </a:rPr>
              <a:t>Jennifer von Rohr, Environmental Professional with Regulatory Compliance</a:t>
            </a:r>
          </a:p>
          <a:p>
            <a:pPr lvl="0" algn="l"/>
            <a:r>
              <a:rPr lang="en-US" altLang="en-US" dirty="0"/>
              <a:t>November 9, 2021</a:t>
            </a:r>
          </a:p>
        </p:txBody>
      </p:sp>
    </p:spTree>
    <p:extLst>
      <p:ext uri="{BB962C8B-B14F-4D97-AF65-F5344CB8AC3E}">
        <p14:creationId xmlns:p14="http://schemas.microsoft.com/office/powerpoint/2010/main" val="3565078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Permit Modification Request</a:t>
            </a:r>
          </a:p>
        </p:txBody>
      </p:sp>
      <p:pic>
        <p:nvPicPr>
          <p:cNvPr id="5" name="Picture 4" descr="Diagram&#10;&#10;Description automatically generated">
            <a:extLst>
              <a:ext uri="{FF2B5EF4-FFF2-40B4-BE49-F238E27FC236}">
                <a16:creationId xmlns:a16="http://schemas.microsoft.com/office/drawing/2014/main" id="{9B7588BD-1A41-894D-AAFF-2D3C959847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010"/>
            <a:ext cx="9144000" cy="6839990"/>
          </a:xfrm>
          <a:prstGeom prst="rect">
            <a:avLst/>
          </a:prstGeom>
        </p:spPr>
      </p:pic>
      <p:sp>
        <p:nvSpPr>
          <p:cNvPr id="2" name="TextBox 1">
            <a:extLst>
              <a:ext uri="{FF2B5EF4-FFF2-40B4-BE49-F238E27FC236}">
                <a16:creationId xmlns:a16="http://schemas.microsoft.com/office/drawing/2014/main" id="{4F2F4668-064C-7349-9788-96B6F57F0F1D}"/>
              </a:ext>
            </a:extLst>
          </p:cNvPr>
          <p:cNvSpPr txBox="1"/>
          <p:nvPr/>
        </p:nvSpPr>
        <p:spPr>
          <a:xfrm>
            <a:off x="2602922" y="6068292"/>
            <a:ext cx="3938155" cy="338554"/>
          </a:xfrm>
          <a:prstGeom prst="rect">
            <a:avLst/>
          </a:prstGeom>
          <a:noFill/>
        </p:spPr>
        <p:txBody>
          <a:bodyPr wrap="square" rtlCol="0">
            <a:spAutoFit/>
          </a:bodyPr>
          <a:lstStyle/>
          <a:p>
            <a:pPr algn="ctr"/>
            <a:r>
              <a:rPr lang="en-US" sz="1600" dirty="0">
                <a:latin typeface="+mj-lt"/>
              </a:rPr>
              <a:t>19 sites included in this PMR in bold</a:t>
            </a:r>
          </a:p>
        </p:txBody>
      </p:sp>
    </p:spTree>
    <p:extLst>
      <p:ext uri="{BB962C8B-B14F-4D97-AF65-F5344CB8AC3E}">
        <p14:creationId xmlns:p14="http://schemas.microsoft.com/office/powerpoint/2010/main" val="1400866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Permit Modification Request</a:t>
            </a:r>
          </a:p>
        </p:txBody>
      </p:sp>
      <p:sp>
        <p:nvSpPr>
          <p:cNvPr id="2" name="TextBox 1">
            <a:extLst>
              <a:ext uri="{FF2B5EF4-FFF2-40B4-BE49-F238E27FC236}">
                <a16:creationId xmlns:a16="http://schemas.microsoft.com/office/drawing/2014/main" id="{232B2D6D-186D-9349-8ECE-E1A140561BAE}"/>
              </a:ext>
            </a:extLst>
          </p:cNvPr>
          <p:cNvSpPr txBox="1"/>
          <p:nvPr/>
        </p:nvSpPr>
        <p:spPr>
          <a:xfrm>
            <a:off x="440228" y="1534558"/>
            <a:ext cx="8263544" cy="3662541"/>
          </a:xfrm>
          <a:prstGeom prst="rect">
            <a:avLst/>
          </a:prstGeom>
          <a:noFill/>
        </p:spPr>
        <p:txBody>
          <a:bodyPr wrap="square" rtlCol="0">
            <a:spAutoFit/>
          </a:bodyPr>
          <a:lstStyle/>
          <a:p>
            <a:pPr marL="342900" indent="-342900" eaLnBrk="0" hangingPunct="0">
              <a:spcBef>
                <a:spcPts val="0"/>
              </a:spcBef>
              <a:spcAft>
                <a:spcPts val="1200"/>
              </a:spcAft>
              <a:buFont typeface="Arial" pitchFamily="34" charset="0"/>
              <a:buChar char="•"/>
            </a:pPr>
            <a:r>
              <a:rPr lang="en-US" sz="2000" dirty="0">
                <a:solidFill>
                  <a:srgbClr val="002499"/>
                </a:solidFill>
                <a:latin typeface="Verdana" panose="020B0604030504040204" pitchFamily="34" charset="0"/>
                <a:ea typeface="Verdana" panose="020B0604030504040204" pitchFamily="34" charset="0"/>
                <a:cs typeface="Arial" panose="020B0604020202020204" pitchFamily="34" charset="0"/>
              </a:rPr>
              <a:t>Information included for each site in the PMR:</a:t>
            </a:r>
          </a:p>
          <a:p>
            <a:pPr marL="800100" lvl="1" indent="-342900" eaLnBrk="0" hangingPunct="0">
              <a:spcBef>
                <a:spcPts val="0"/>
              </a:spcBef>
              <a:spcAft>
                <a:spcPts val="1200"/>
              </a:spcAft>
              <a:buFont typeface="Wingdings" pitchFamily="2" charset="2"/>
              <a:buChar char="Ø"/>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Description of the site (e.g., location, type of unit, contaminants of concern, sources, etc.)</a:t>
            </a:r>
          </a:p>
          <a:p>
            <a:pPr marL="800100" lvl="1" indent="-342900" eaLnBrk="0" hangingPunct="0">
              <a:spcBef>
                <a:spcPts val="0"/>
              </a:spcBef>
              <a:spcAft>
                <a:spcPts val="1200"/>
              </a:spcAft>
              <a:buFont typeface="Wingdings" pitchFamily="2" charset="2"/>
              <a:buChar char="Ø"/>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Investigation phases and dates of NMED Certificate of Completion (</a:t>
            </a:r>
            <a:r>
              <a:rPr lang="en-US" dirty="0" err="1">
                <a:solidFill>
                  <a:srgbClr val="002499"/>
                </a:solidFill>
                <a:latin typeface="Verdana" panose="020B0604030504040204" pitchFamily="34" charset="0"/>
                <a:ea typeface="Verdana" panose="020B0604030504040204" pitchFamily="34" charset="0"/>
                <a:cs typeface="Arial" panose="020B0604020202020204" pitchFamily="34" charset="0"/>
              </a:rPr>
              <a:t>CoC</a:t>
            </a: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 approval for each site (e.g., Investigation Wok Plan (IWP), Investigation Report (IR), </a:t>
            </a:r>
            <a:r>
              <a:rPr lang="en-US" dirty="0" err="1">
                <a:solidFill>
                  <a:srgbClr val="002499"/>
                </a:solidFill>
                <a:latin typeface="Verdana" panose="020B0604030504040204" pitchFamily="34" charset="0"/>
                <a:ea typeface="Verdana" panose="020B0604030504040204" pitchFamily="34" charset="0"/>
                <a:cs typeface="Arial" panose="020B0604020202020204" pitchFamily="34" charset="0"/>
              </a:rPr>
              <a:t>CoC</a:t>
            </a: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a:t>
            </a:r>
          </a:p>
          <a:p>
            <a:pPr marL="800100" lvl="1" indent="-342900" eaLnBrk="0" hangingPunct="0">
              <a:spcBef>
                <a:spcPts val="0"/>
              </a:spcBef>
              <a:spcAft>
                <a:spcPts val="1200"/>
              </a:spcAft>
              <a:buFont typeface="Wingdings" pitchFamily="2" charset="2"/>
              <a:buChar char="Ø"/>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Human Health and ecological screening results for each site</a:t>
            </a:r>
          </a:p>
          <a:p>
            <a:pPr marL="800100" lvl="1" indent="-342900" eaLnBrk="0" hangingPunct="0">
              <a:spcBef>
                <a:spcPts val="0"/>
              </a:spcBef>
              <a:spcAft>
                <a:spcPts val="1200"/>
              </a:spcAft>
              <a:buFont typeface="Wingdings" pitchFamily="2" charset="2"/>
              <a:buChar char="Ø"/>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Links to each of the referenced documents in NMED library</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42071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Permit Modification Request</a:t>
            </a:r>
          </a:p>
        </p:txBody>
      </p:sp>
      <p:sp>
        <p:nvSpPr>
          <p:cNvPr id="2" name="TextBox 1">
            <a:extLst>
              <a:ext uri="{FF2B5EF4-FFF2-40B4-BE49-F238E27FC236}">
                <a16:creationId xmlns:a16="http://schemas.microsoft.com/office/drawing/2014/main" id="{232B2D6D-186D-9349-8ECE-E1A140561BAE}"/>
              </a:ext>
            </a:extLst>
          </p:cNvPr>
          <p:cNvSpPr txBox="1"/>
          <p:nvPr/>
        </p:nvSpPr>
        <p:spPr>
          <a:xfrm>
            <a:off x="270164" y="1132609"/>
            <a:ext cx="8523316" cy="4955203"/>
          </a:xfrm>
          <a:prstGeom prst="rect">
            <a:avLst/>
          </a:prstGeom>
          <a:noFill/>
        </p:spPr>
        <p:txBody>
          <a:bodyPr wrap="square" rtlCol="0">
            <a:spAutoFit/>
          </a:bodyPr>
          <a:lstStyle/>
          <a:p>
            <a:pPr marL="285750" indent="-285750">
              <a:buFont typeface="Arial" panose="020B0604020202020204" pitchFamily="34" charset="0"/>
              <a:buChar char="•"/>
            </a:pPr>
            <a:r>
              <a:rPr lang="en-US" sz="2600" dirty="0">
                <a:solidFill>
                  <a:srgbClr val="002499"/>
                </a:solidFill>
                <a:latin typeface="Verdana" panose="020B0604030504040204" pitchFamily="34" charset="0"/>
                <a:ea typeface="Verdana" panose="020B0604030504040204" pitchFamily="34" charset="0"/>
                <a:cs typeface="Arial" panose="020B0604020202020204" pitchFamily="34" charset="0"/>
              </a:rPr>
              <a:t>Example:</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Site Name/#: </a:t>
            </a:r>
            <a:r>
              <a:rPr lang="en-US" sz="1400" dirty="0"/>
              <a:t>SWMU 00-018(a) Former Sludge-Bed Wastewater Treatment Plant, Pueblo Canyon</a:t>
            </a:r>
          </a:p>
          <a:p>
            <a:pPr marL="742950" lvl="1" indent="-285750">
              <a:buFont typeface="Arial" panose="020B0604020202020204" pitchFamily="34" charset="0"/>
              <a:buChar char="•"/>
            </a:pPr>
            <a:r>
              <a:rPr lang="en-US" b="1" dirty="0"/>
              <a:t>Site Description</a:t>
            </a:r>
            <a:r>
              <a:rPr lang="en-US" dirty="0"/>
              <a:t>: </a:t>
            </a:r>
            <a:r>
              <a:rPr lang="en-US" sz="1400" dirty="0"/>
              <a:t>SWMU 00-018(a) consists of the former Pueblo Canyon wastewater treatment plant (WWTP) located on Los Alamos County property (Figure 2.1-1). The plant was built between 1946 and 1948, began operating in 1951, and was decommissioned during 1991 and 1992. Final decontamination and decommissioning (D&amp;D) of the plant occurred in 2008. The plant primarily received waste from Los Alamos businesses and residences, including the Los Alamos Medical Center. The plant may have received waste from the LANL Technical Area 43 (TA-43) Health Research Laboratory (HRL). Major components of the WWTP included a primary settling tank, trickling filter, final settling tank, sludge digestion tank, chlorine contact chamber, and six sand-filter sludge drying beds. Sometime during the operational history of the Pueblo Canyon WWTP, dried sludge from the older sludge beds was land-applied in an area to the east/southeast of the sludge drying beds. When the Pueblo Canyon WWTP was decommissioned in 1991 and 1992, sludge remaining in the digestion tank was transferred to the eastern sludge drying bed. </a:t>
            </a:r>
          </a:p>
          <a:p>
            <a:pPr marL="742950" lvl="1" indent="-285750">
              <a:buFont typeface="Arial" panose="020B0604020202020204" pitchFamily="34" charset="0"/>
              <a:buChar char="•"/>
            </a:pPr>
            <a:r>
              <a:rPr lang="en-US" b="1" dirty="0"/>
              <a:t>Phases of Investigation</a:t>
            </a:r>
            <a:r>
              <a:rPr lang="en-US" dirty="0"/>
              <a:t>: </a:t>
            </a:r>
            <a:r>
              <a:rPr lang="en-US" sz="1400" dirty="0"/>
              <a:t>IWP, Phase 1 IR, Phase II IR, </a:t>
            </a:r>
            <a:r>
              <a:rPr lang="en-US" sz="1400" dirty="0" err="1"/>
              <a:t>CoC</a:t>
            </a:r>
            <a:r>
              <a:rPr lang="en-US" sz="1400" dirty="0"/>
              <a:t> w/o Controls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46163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Permit Modification Request</a:t>
            </a:r>
          </a:p>
        </p:txBody>
      </p:sp>
      <p:pic>
        <p:nvPicPr>
          <p:cNvPr id="5" name="Picture 4">
            <a:extLst>
              <a:ext uri="{FF2B5EF4-FFF2-40B4-BE49-F238E27FC236}">
                <a16:creationId xmlns:a16="http://schemas.microsoft.com/office/drawing/2014/main" id="{9ACBFA07-6248-7C48-832E-669C407FB5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55" y="1035820"/>
            <a:ext cx="9032373" cy="5771588"/>
          </a:xfrm>
          <a:prstGeom prst="rect">
            <a:avLst/>
          </a:prstGeom>
        </p:spPr>
      </p:pic>
    </p:spTree>
    <p:extLst>
      <p:ext uri="{BB962C8B-B14F-4D97-AF65-F5344CB8AC3E}">
        <p14:creationId xmlns:p14="http://schemas.microsoft.com/office/powerpoint/2010/main" val="391798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Permit Modification Request</a:t>
            </a:r>
          </a:p>
        </p:txBody>
      </p:sp>
      <p:sp>
        <p:nvSpPr>
          <p:cNvPr id="2" name="TextBox 1">
            <a:extLst>
              <a:ext uri="{FF2B5EF4-FFF2-40B4-BE49-F238E27FC236}">
                <a16:creationId xmlns:a16="http://schemas.microsoft.com/office/drawing/2014/main" id="{232B2D6D-186D-9349-8ECE-E1A140561BAE}"/>
              </a:ext>
            </a:extLst>
          </p:cNvPr>
          <p:cNvSpPr txBox="1"/>
          <p:nvPr/>
        </p:nvSpPr>
        <p:spPr>
          <a:xfrm>
            <a:off x="270164" y="1215737"/>
            <a:ext cx="8523316" cy="2492990"/>
          </a:xfrm>
          <a:prstGeom prst="rect">
            <a:avLst/>
          </a:prstGeom>
          <a:noFill/>
        </p:spPr>
        <p:txBody>
          <a:bodyPr wrap="square" rtlCol="0">
            <a:spAutoFit/>
          </a:bodyPr>
          <a:lstStyle/>
          <a:p>
            <a:pPr marL="285750" indent="-285750">
              <a:buFont typeface="Arial" panose="020B0604020202020204" pitchFamily="34" charset="0"/>
              <a:buChar char="•"/>
            </a:pPr>
            <a:r>
              <a:rPr lang="en-US" sz="2600" dirty="0">
                <a:solidFill>
                  <a:srgbClr val="002499"/>
                </a:solidFill>
                <a:latin typeface="Verdana" panose="020B0604030504040204" pitchFamily="34" charset="0"/>
                <a:ea typeface="Verdana" panose="020B0604030504040204" pitchFamily="34" charset="0"/>
                <a:cs typeface="Arial" panose="020B0604020202020204" pitchFamily="34" charset="0"/>
              </a:rPr>
              <a:t>Example Cont’d:</a:t>
            </a:r>
          </a:p>
          <a:p>
            <a:pPr lvl="1" algn="ctr"/>
            <a:endParaRPr lang="en-US" dirty="0"/>
          </a:p>
          <a:p>
            <a:pPr marL="742950" lvl="1" indent="-285750">
              <a:buFont typeface="Arial" panose="020B0604020202020204" pitchFamily="34" charset="0"/>
              <a:buChar char="•"/>
            </a:pPr>
            <a:r>
              <a:rPr lang="en-US" b="1" dirty="0"/>
              <a:t>Human Health/Ecological Risk</a:t>
            </a:r>
            <a:r>
              <a:rPr lang="en-US" dirty="0"/>
              <a:t>: </a:t>
            </a:r>
            <a:r>
              <a:rPr lang="en-US" sz="1400" dirty="0"/>
              <a:t>The results of the human health risk-screening assessment for this site showed that it achieved NMED’s standards and poses no unacceptable risk to human health or the environment. </a:t>
            </a:r>
            <a:endParaRPr lang="en-US" sz="1600" dirty="0"/>
          </a:p>
          <a:p>
            <a:pPr lvl="1"/>
            <a:endParaRPr lang="en-US" sz="1600" dirty="0"/>
          </a:p>
          <a:p>
            <a:pPr lvl="1" algn="ctr"/>
            <a:endParaRPr lang="en-US" sz="1600" dirty="0"/>
          </a:p>
          <a:p>
            <a:pPr lvl="1" algn="ctr"/>
            <a:r>
              <a:rPr lang="en-US" sz="1600" dirty="0"/>
              <a:t>Reference Documents for SWMU 00-018(a)</a:t>
            </a:r>
          </a:p>
          <a:p>
            <a:pPr marL="742950" lvl="1" indent="-285750">
              <a:buFont typeface="Arial" panose="020B0604020202020204" pitchFamily="34" charset="0"/>
              <a:buChar char="•"/>
            </a:pPr>
            <a:endParaRPr lang="en-US" dirty="0"/>
          </a:p>
        </p:txBody>
      </p:sp>
      <p:graphicFrame>
        <p:nvGraphicFramePr>
          <p:cNvPr id="3" name="Table 2">
            <a:extLst>
              <a:ext uri="{FF2B5EF4-FFF2-40B4-BE49-F238E27FC236}">
                <a16:creationId xmlns:a16="http://schemas.microsoft.com/office/drawing/2014/main" id="{96F5E6EE-E2CC-F444-B58F-6B95E7E95803}"/>
              </a:ext>
            </a:extLst>
          </p:cNvPr>
          <p:cNvGraphicFramePr>
            <a:graphicFrameLocks noGrp="1"/>
          </p:cNvGraphicFramePr>
          <p:nvPr>
            <p:extLst>
              <p:ext uri="{D42A27DB-BD31-4B8C-83A1-F6EECF244321}">
                <p14:modId xmlns:p14="http://schemas.microsoft.com/office/powerpoint/2010/main" val="3442491180"/>
              </p:ext>
            </p:extLst>
          </p:nvPr>
        </p:nvGraphicFramePr>
        <p:xfrm>
          <a:off x="598273" y="3609091"/>
          <a:ext cx="8042808" cy="1806067"/>
        </p:xfrm>
        <a:graphic>
          <a:graphicData uri="http://schemas.openxmlformats.org/drawingml/2006/table">
            <a:tbl>
              <a:tblPr firstRow="1" firstCol="1" bandRow="1">
                <a:tableStyleId>{5C22544A-7EE6-4342-B048-85BDC9FD1C3A}</a:tableStyleId>
              </a:tblPr>
              <a:tblGrid>
                <a:gridCol w="1001054">
                  <a:extLst>
                    <a:ext uri="{9D8B030D-6E8A-4147-A177-3AD203B41FA5}">
                      <a16:colId xmlns:a16="http://schemas.microsoft.com/office/drawing/2014/main" val="942426637"/>
                    </a:ext>
                  </a:extLst>
                </a:gridCol>
                <a:gridCol w="5800102">
                  <a:extLst>
                    <a:ext uri="{9D8B030D-6E8A-4147-A177-3AD203B41FA5}">
                      <a16:colId xmlns:a16="http://schemas.microsoft.com/office/drawing/2014/main" val="1915655619"/>
                    </a:ext>
                  </a:extLst>
                </a:gridCol>
                <a:gridCol w="1241652">
                  <a:extLst>
                    <a:ext uri="{9D8B030D-6E8A-4147-A177-3AD203B41FA5}">
                      <a16:colId xmlns:a16="http://schemas.microsoft.com/office/drawing/2014/main" val="2440817255"/>
                    </a:ext>
                  </a:extLst>
                </a:gridCol>
              </a:tblGrid>
              <a:tr h="498604">
                <a:tc>
                  <a:txBody>
                    <a:bodyPr/>
                    <a:lstStyle/>
                    <a:p>
                      <a:pPr marL="0" marR="0" algn="ctr">
                        <a:lnSpc>
                          <a:spcPts val="1200"/>
                        </a:lnSpc>
                        <a:spcBef>
                          <a:spcPts val="300"/>
                        </a:spcBef>
                        <a:spcAft>
                          <a:spcPts val="300"/>
                        </a:spcAft>
                      </a:pPr>
                      <a:r>
                        <a:rPr lang="en-US" sz="1200">
                          <a:effectLst/>
                        </a:rPr>
                        <a:t>Document Date</a:t>
                      </a:r>
                      <a:endParaRPr lang="en-US" sz="1200" b="1">
                        <a:effectLst/>
                        <a:latin typeface="Arial Narrow" panose="020B0604020202020204" pitchFamily="34" charset="0"/>
                        <a:ea typeface="Times New Roman" panose="02020603050405020304" pitchFamily="18" charset="0"/>
                        <a:cs typeface="Times New Roman" panose="02020603050405020304" pitchFamily="18" charset="0"/>
                      </a:endParaRPr>
                    </a:p>
                  </a:txBody>
                  <a:tcPr marL="27305" marR="27305" marT="18415" marB="18415" anchor="b"/>
                </a:tc>
                <a:tc>
                  <a:txBody>
                    <a:bodyPr/>
                    <a:lstStyle/>
                    <a:p>
                      <a:pPr marL="0" marR="0" algn="ctr">
                        <a:lnSpc>
                          <a:spcPts val="1200"/>
                        </a:lnSpc>
                        <a:spcBef>
                          <a:spcPts val="300"/>
                        </a:spcBef>
                        <a:spcAft>
                          <a:spcPts val="300"/>
                        </a:spcAft>
                      </a:pPr>
                      <a:r>
                        <a:rPr lang="en-US" sz="1200" dirty="0">
                          <a:effectLst/>
                        </a:rPr>
                        <a:t>Title</a:t>
                      </a:r>
                      <a:endParaRPr lang="en-US" sz="1200" b="1" dirty="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27305" marR="27305" marT="18415" marB="18415" anchor="b"/>
                </a:tc>
                <a:tc>
                  <a:txBody>
                    <a:bodyPr/>
                    <a:lstStyle/>
                    <a:p>
                      <a:pPr marL="0" marR="0" algn="ctr">
                        <a:lnSpc>
                          <a:spcPts val="1200"/>
                        </a:lnSpc>
                        <a:spcBef>
                          <a:spcPts val="300"/>
                        </a:spcBef>
                        <a:spcAft>
                          <a:spcPts val="300"/>
                        </a:spcAft>
                      </a:pPr>
                      <a:r>
                        <a:rPr lang="en-US" sz="1200">
                          <a:effectLst/>
                        </a:rPr>
                        <a:t>NMED Document Number</a:t>
                      </a:r>
                      <a:endParaRPr lang="en-US" sz="1200" b="1">
                        <a:effectLst/>
                        <a:latin typeface="Arial Narrow" panose="020B0604020202020204" pitchFamily="34" charset="0"/>
                        <a:ea typeface="Times New Roman" panose="02020603050405020304" pitchFamily="18" charset="0"/>
                        <a:cs typeface="Times New Roman" panose="02020603050405020304" pitchFamily="18" charset="0"/>
                      </a:endParaRPr>
                    </a:p>
                  </a:txBody>
                  <a:tcPr marL="27305" marR="27305" marT="18415" marB="18415" anchor="b"/>
                </a:tc>
                <a:extLst>
                  <a:ext uri="{0D108BD9-81ED-4DB2-BD59-A6C34878D82A}">
                    <a16:rowId xmlns:a16="http://schemas.microsoft.com/office/drawing/2014/main" val="4009226101"/>
                  </a:ext>
                </a:extLst>
              </a:tr>
              <a:tr h="266910">
                <a:tc>
                  <a:txBody>
                    <a:bodyPr/>
                    <a:lstStyle/>
                    <a:p>
                      <a:pPr marL="0" marR="0">
                        <a:lnSpc>
                          <a:spcPts val="1100"/>
                        </a:lnSpc>
                        <a:spcBef>
                          <a:spcPts val="200"/>
                        </a:spcBef>
                        <a:spcAft>
                          <a:spcPts val="200"/>
                        </a:spcAft>
                      </a:pPr>
                      <a:r>
                        <a:rPr lang="en-US" sz="1200">
                          <a:effectLst/>
                        </a:rPr>
                        <a:t>1/28/2015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18415" marB="18415"/>
                </a:tc>
                <a:tc>
                  <a:txBody>
                    <a:bodyPr/>
                    <a:lstStyle/>
                    <a:p>
                      <a:pPr marL="0" marR="0">
                        <a:lnSpc>
                          <a:spcPts val="1100"/>
                        </a:lnSpc>
                        <a:spcBef>
                          <a:spcPts val="200"/>
                        </a:spcBef>
                        <a:spcAft>
                          <a:spcPts val="200"/>
                        </a:spcAft>
                      </a:pPr>
                      <a:r>
                        <a:rPr lang="en-US" sz="1200">
                          <a:effectLst/>
                        </a:rPr>
                        <a:t>Certificate of Completion, One Solid Waste Management Unit 00-018(a), Pueblo Canyon Aggregate Area</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18415" marB="18415"/>
                </a:tc>
                <a:tc>
                  <a:txBody>
                    <a:bodyPr/>
                    <a:lstStyle/>
                    <a:p>
                      <a:pPr marL="0" marR="0">
                        <a:lnSpc>
                          <a:spcPts val="1100"/>
                        </a:lnSpc>
                        <a:spcBef>
                          <a:spcPts val="200"/>
                        </a:spcBef>
                        <a:spcAft>
                          <a:spcPts val="200"/>
                        </a:spcAft>
                      </a:pPr>
                      <a:r>
                        <a:rPr lang="en-US" sz="1200" u="sng">
                          <a:effectLst/>
                          <a:hlinkClick r:id="rId2"/>
                        </a:rPr>
                        <a:t>36922</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18415" marB="18415"/>
                </a:tc>
                <a:extLst>
                  <a:ext uri="{0D108BD9-81ED-4DB2-BD59-A6C34878D82A}">
                    <a16:rowId xmlns:a16="http://schemas.microsoft.com/office/drawing/2014/main" val="3711962942"/>
                  </a:ext>
                </a:extLst>
              </a:tr>
              <a:tr h="453285">
                <a:tc>
                  <a:txBody>
                    <a:bodyPr/>
                    <a:lstStyle/>
                    <a:p>
                      <a:pPr marL="0" marR="0">
                        <a:lnSpc>
                          <a:spcPts val="1100"/>
                        </a:lnSpc>
                        <a:spcBef>
                          <a:spcPts val="200"/>
                        </a:spcBef>
                        <a:spcAft>
                          <a:spcPts val="200"/>
                        </a:spcAft>
                      </a:pPr>
                      <a:r>
                        <a:rPr lang="en-US" sz="1200">
                          <a:effectLst/>
                        </a:rPr>
                        <a:t>10/21/2014</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18415" marB="18415"/>
                </a:tc>
                <a:tc>
                  <a:txBody>
                    <a:bodyPr/>
                    <a:lstStyle/>
                    <a:p>
                      <a:pPr marL="0" marR="0">
                        <a:lnSpc>
                          <a:spcPts val="1100"/>
                        </a:lnSpc>
                        <a:spcBef>
                          <a:spcPts val="200"/>
                        </a:spcBef>
                        <a:spcAft>
                          <a:spcPts val="200"/>
                        </a:spcAft>
                      </a:pPr>
                      <a:r>
                        <a:rPr lang="en-US" sz="1200" dirty="0">
                          <a:effectLst/>
                        </a:rPr>
                        <a:t>Request for Certificate of Completion for One Solid Waste Management Unit in the Pueblo Canyon Aggregate Area – SWMU 00-018(a)</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18415" marB="18415"/>
                </a:tc>
                <a:tc>
                  <a:txBody>
                    <a:bodyPr/>
                    <a:lstStyle/>
                    <a:p>
                      <a:pPr marL="0" marR="0">
                        <a:lnSpc>
                          <a:spcPts val="1100"/>
                        </a:lnSpc>
                        <a:spcBef>
                          <a:spcPts val="200"/>
                        </a:spcBef>
                        <a:spcAft>
                          <a:spcPts val="200"/>
                        </a:spcAft>
                      </a:pPr>
                      <a:r>
                        <a:rPr lang="en-US" sz="1200" u="sng">
                          <a:effectLst/>
                          <a:hlinkClick r:id="rId3"/>
                        </a:rPr>
                        <a:t>36633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18415" marB="18415"/>
                </a:tc>
                <a:extLst>
                  <a:ext uri="{0D108BD9-81ED-4DB2-BD59-A6C34878D82A}">
                    <a16:rowId xmlns:a16="http://schemas.microsoft.com/office/drawing/2014/main" val="2838588693"/>
                  </a:ext>
                </a:extLst>
              </a:tr>
              <a:tr h="266910">
                <a:tc>
                  <a:txBody>
                    <a:bodyPr/>
                    <a:lstStyle/>
                    <a:p>
                      <a:pPr marL="0" marR="0">
                        <a:lnSpc>
                          <a:spcPts val="1100"/>
                        </a:lnSpc>
                        <a:spcBef>
                          <a:spcPts val="200"/>
                        </a:spcBef>
                        <a:spcAft>
                          <a:spcPts val="200"/>
                        </a:spcAft>
                      </a:pPr>
                      <a:r>
                        <a:rPr lang="en-US" sz="1200">
                          <a:effectLst/>
                        </a:rPr>
                        <a:t>9/30/2010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18415" marB="18415"/>
                </a:tc>
                <a:tc>
                  <a:txBody>
                    <a:bodyPr/>
                    <a:lstStyle/>
                    <a:p>
                      <a:pPr marL="0" marR="0">
                        <a:lnSpc>
                          <a:spcPts val="1100"/>
                        </a:lnSpc>
                        <a:spcBef>
                          <a:spcPts val="200"/>
                        </a:spcBef>
                        <a:spcAft>
                          <a:spcPts val="200"/>
                        </a:spcAft>
                      </a:pPr>
                      <a:r>
                        <a:rPr lang="en-US" sz="1200" dirty="0">
                          <a:effectLst/>
                        </a:rPr>
                        <a:t>Phase II Investigation Report for Pueblo Canyon Aggregate Area</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18415" marB="18415"/>
                </a:tc>
                <a:tc>
                  <a:txBody>
                    <a:bodyPr/>
                    <a:lstStyle/>
                    <a:p>
                      <a:pPr marL="0" marR="0">
                        <a:lnSpc>
                          <a:spcPts val="1100"/>
                        </a:lnSpc>
                        <a:spcBef>
                          <a:spcPts val="200"/>
                        </a:spcBef>
                        <a:spcAft>
                          <a:spcPts val="200"/>
                        </a:spcAft>
                      </a:pPr>
                      <a:r>
                        <a:rPr lang="en-US" sz="1200" u="sng">
                          <a:effectLst/>
                          <a:hlinkClick r:id="rId4"/>
                        </a:rPr>
                        <a:t>33980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18415" marB="18415"/>
                </a:tc>
                <a:extLst>
                  <a:ext uri="{0D108BD9-81ED-4DB2-BD59-A6C34878D82A}">
                    <a16:rowId xmlns:a16="http://schemas.microsoft.com/office/drawing/2014/main" val="2633071875"/>
                  </a:ext>
                </a:extLst>
              </a:tr>
              <a:tr h="266910">
                <a:tc>
                  <a:txBody>
                    <a:bodyPr/>
                    <a:lstStyle/>
                    <a:p>
                      <a:pPr marL="0" marR="0">
                        <a:lnSpc>
                          <a:spcPts val="1100"/>
                        </a:lnSpc>
                        <a:spcBef>
                          <a:spcPts val="200"/>
                        </a:spcBef>
                        <a:spcAft>
                          <a:spcPts val="200"/>
                        </a:spcAft>
                      </a:pPr>
                      <a:r>
                        <a:rPr lang="en-US" sz="1200">
                          <a:effectLst/>
                        </a:rPr>
                        <a:t>7/25/2008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18415" marB="18415"/>
                </a:tc>
                <a:tc>
                  <a:txBody>
                    <a:bodyPr/>
                    <a:lstStyle/>
                    <a:p>
                      <a:pPr marL="0" marR="0">
                        <a:lnSpc>
                          <a:spcPts val="1100"/>
                        </a:lnSpc>
                        <a:spcBef>
                          <a:spcPts val="200"/>
                        </a:spcBef>
                        <a:spcAft>
                          <a:spcPts val="200"/>
                        </a:spcAft>
                      </a:pPr>
                      <a:r>
                        <a:rPr lang="en-US" sz="1200" dirty="0">
                          <a:effectLst/>
                        </a:rPr>
                        <a:t>Investigation Report for Pueblo Canyon Aggregate Area, Revision 1</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18415" marB="18415"/>
                </a:tc>
                <a:tc>
                  <a:txBody>
                    <a:bodyPr/>
                    <a:lstStyle/>
                    <a:p>
                      <a:pPr marL="0" marR="0">
                        <a:lnSpc>
                          <a:spcPts val="1100"/>
                        </a:lnSpc>
                        <a:spcBef>
                          <a:spcPts val="200"/>
                        </a:spcBef>
                        <a:spcAft>
                          <a:spcPts val="200"/>
                        </a:spcAft>
                      </a:pPr>
                      <a:r>
                        <a:rPr lang="en-US" sz="1200" u="sng" dirty="0">
                          <a:effectLst/>
                          <a:hlinkClick r:id="rId5"/>
                        </a:rPr>
                        <a:t>30037</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18415" marB="18415"/>
                </a:tc>
                <a:extLst>
                  <a:ext uri="{0D108BD9-81ED-4DB2-BD59-A6C34878D82A}">
                    <a16:rowId xmlns:a16="http://schemas.microsoft.com/office/drawing/2014/main" val="4117357323"/>
                  </a:ext>
                </a:extLst>
              </a:tr>
            </a:tbl>
          </a:graphicData>
        </a:graphic>
      </p:graphicFrame>
    </p:spTree>
    <p:extLst>
      <p:ext uri="{BB962C8B-B14F-4D97-AF65-F5344CB8AC3E}">
        <p14:creationId xmlns:p14="http://schemas.microsoft.com/office/powerpoint/2010/main" val="80607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Next Steps</a:t>
            </a:r>
          </a:p>
        </p:txBody>
      </p:sp>
      <p:sp>
        <p:nvSpPr>
          <p:cNvPr id="2" name="TextBox 1">
            <a:extLst>
              <a:ext uri="{FF2B5EF4-FFF2-40B4-BE49-F238E27FC236}">
                <a16:creationId xmlns:a16="http://schemas.microsoft.com/office/drawing/2014/main" id="{232B2D6D-186D-9349-8ECE-E1A140561BAE}"/>
              </a:ext>
            </a:extLst>
          </p:cNvPr>
          <p:cNvSpPr txBox="1"/>
          <p:nvPr/>
        </p:nvSpPr>
        <p:spPr>
          <a:xfrm>
            <a:off x="270164" y="1050548"/>
            <a:ext cx="8523316" cy="5201424"/>
          </a:xfrm>
          <a:prstGeom prst="rect">
            <a:avLst/>
          </a:prstGeom>
          <a:noFill/>
        </p:spPr>
        <p:txBody>
          <a:bodyPr wrap="square" rtlCol="0">
            <a:spAutoFit/>
          </a:bodyPr>
          <a:lstStyle/>
          <a:p>
            <a:pPr marL="285750" indent="-285750">
              <a:buFont typeface="Arial" panose="020B0604020202020204" pitchFamily="34" charset="0"/>
              <a:buChar char="•"/>
            </a:pPr>
            <a:r>
              <a:rPr lang="en-US" sz="2600" dirty="0">
                <a:solidFill>
                  <a:srgbClr val="002499"/>
                </a:solidFill>
                <a:latin typeface="Verdana" panose="020B0604030504040204" pitchFamily="34" charset="0"/>
                <a:ea typeface="Verdana" panose="020B0604030504040204" pitchFamily="34" charset="0"/>
                <a:cs typeface="Arial" panose="020B0604020202020204" pitchFamily="34" charset="0"/>
              </a:rPr>
              <a:t>Public Comment Period ends 12/5/21</a:t>
            </a:r>
          </a:p>
          <a:p>
            <a:pPr marL="742950" lvl="1" indent="-285750">
              <a:buFont typeface="Wingdings" pitchFamily="2" charset="2"/>
              <a:buChar char="Ø"/>
            </a:pPr>
            <a:r>
              <a:rPr lang="en-US" dirty="0"/>
              <a:t>Comments should be sent to: </a:t>
            </a:r>
          </a:p>
          <a:p>
            <a:pPr lvl="1"/>
            <a:r>
              <a:rPr lang="en-US" dirty="0"/>
              <a:t>	</a:t>
            </a:r>
          </a:p>
          <a:p>
            <a:pPr lvl="1"/>
            <a:r>
              <a:rPr lang="en-US" dirty="0"/>
              <a:t>	Neelam Dhawan</a:t>
            </a:r>
          </a:p>
          <a:p>
            <a:pPr lvl="1"/>
            <a:r>
              <a:rPr lang="en-US" dirty="0"/>
              <a:t>	New Mexico Environment Department</a:t>
            </a:r>
          </a:p>
          <a:p>
            <a:pPr lvl="1"/>
            <a:r>
              <a:rPr lang="en-US" dirty="0"/>
              <a:t>	Hazardous Waste Bureau</a:t>
            </a:r>
          </a:p>
          <a:p>
            <a:pPr lvl="1"/>
            <a:r>
              <a:rPr lang="en-US" dirty="0"/>
              <a:t>	2905 Rodeo Park Drive East, Building 1</a:t>
            </a:r>
          </a:p>
          <a:p>
            <a:pPr lvl="1"/>
            <a:r>
              <a:rPr lang="en-US" dirty="0"/>
              <a:t>	Santa Fe, NM 87505-6313</a:t>
            </a:r>
          </a:p>
          <a:p>
            <a:pPr lvl="1"/>
            <a:r>
              <a:rPr lang="en-US" dirty="0">
                <a:hlinkClick r:id="rId2"/>
              </a:rPr>
              <a:t>	Neelam.Dhawan@state.nm.us</a:t>
            </a:r>
            <a:endParaRPr lang="en-US" dirty="0"/>
          </a:p>
          <a:p>
            <a:pPr lvl="2"/>
            <a:endParaRPr lang="en-US" dirty="0"/>
          </a:p>
          <a:p>
            <a:pPr lvl="2"/>
            <a:r>
              <a:rPr lang="en-US" dirty="0"/>
              <a:t>Arturo Duran</a:t>
            </a:r>
          </a:p>
          <a:p>
            <a:pPr lvl="2"/>
            <a:r>
              <a:rPr lang="en-US" dirty="0"/>
              <a:t>U.S. Department of Energy</a:t>
            </a:r>
          </a:p>
          <a:p>
            <a:pPr lvl="2"/>
            <a:r>
              <a:rPr lang="en-US" dirty="0"/>
              <a:t>Environmental Management</a:t>
            </a:r>
          </a:p>
          <a:p>
            <a:pPr lvl="2"/>
            <a:r>
              <a:rPr lang="en-US" dirty="0"/>
              <a:t>Los Alamos Field Office</a:t>
            </a:r>
          </a:p>
          <a:p>
            <a:pPr lvl="2"/>
            <a:r>
              <a:rPr lang="en-US" dirty="0"/>
              <a:t>1200 Trinity Drive, Suite 400</a:t>
            </a:r>
          </a:p>
          <a:p>
            <a:pPr lvl="2"/>
            <a:r>
              <a:rPr lang="en-US" dirty="0"/>
              <a:t>Los Alamos, NM 87544</a:t>
            </a:r>
          </a:p>
          <a:p>
            <a:pPr lvl="2"/>
            <a:r>
              <a:rPr lang="en-US" dirty="0">
                <a:hlinkClick r:id="rId3"/>
              </a:rPr>
              <a:t>arturo.duran@em.doe.gov</a:t>
            </a:r>
            <a:endParaRPr lang="en-US" dirty="0"/>
          </a:p>
          <a:p>
            <a:pPr lvl="2"/>
            <a:endParaRPr lang="en-US" dirty="0"/>
          </a:p>
        </p:txBody>
      </p:sp>
    </p:spTree>
    <p:extLst>
      <p:ext uri="{BB962C8B-B14F-4D97-AF65-F5344CB8AC3E}">
        <p14:creationId xmlns:p14="http://schemas.microsoft.com/office/powerpoint/2010/main" val="380943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Next Steps</a:t>
            </a:r>
          </a:p>
        </p:txBody>
      </p:sp>
      <p:sp>
        <p:nvSpPr>
          <p:cNvPr id="3" name="TextBox 2">
            <a:extLst>
              <a:ext uri="{FF2B5EF4-FFF2-40B4-BE49-F238E27FC236}">
                <a16:creationId xmlns:a16="http://schemas.microsoft.com/office/drawing/2014/main" id="{1A49313D-41EC-B24A-AAEF-AA2EA160106B}"/>
              </a:ext>
            </a:extLst>
          </p:cNvPr>
          <p:cNvSpPr txBox="1"/>
          <p:nvPr/>
        </p:nvSpPr>
        <p:spPr>
          <a:xfrm>
            <a:off x="498764" y="1011117"/>
            <a:ext cx="8198427" cy="3477875"/>
          </a:xfrm>
          <a:prstGeom prst="rect">
            <a:avLst/>
          </a:prstGeom>
          <a:noFill/>
        </p:spPr>
        <p:txBody>
          <a:bodyPr wrap="square" rtlCol="0">
            <a:spAutoFit/>
          </a:bodyPr>
          <a:lstStyle/>
          <a:p>
            <a:pPr marL="285750" indent="-285750" eaLnBrk="0" hangingPunct="0">
              <a:spcBef>
                <a:spcPts val="0"/>
              </a:spcBef>
              <a:spcAft>
                <a:spcPts val="1200"/>
              </a:spcAft>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All supporting documents are available in the Public Reading Room at the NNMCAB Office:</a:t>
            </a:r>
          </a:p>
          <a:p>
            <a:pPr lvl="0" indent="-342900" eaLnBrk="0" hangingPunct="0">
              <a:spcBef>
                <a:spcPts val="0"/>
              </a:spcBef>
              <a:spcAft>
                <a:spcPts val="1200"/>
              </a:spcAft>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	</a:t>
            </a:r>
            <a:r>
              <a:rPr lang="en-US" u="sng" dirty="0">
                <a:solidFill>
                  <a:srgbClr val="002499"/>
                </a:solidFill>
                <a:latin typeface="Verdana" panose="020B0604030504040204" pitchFamily="34" charset="0"/>
                <a:ea typeface="Verdana" panose="020B0604030504040204" pitchFamily="34" charset="0"/>
                <a:cs typeface="Arial" panose="020B0604020202020204" pitchFamily="34" charset="0"/>
              </a:rPr>
              <a:t>Address</a:t>
            </a: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 94 Cities of Gold Road Santa Fe, New Mexico 	87506 	</a:t>
            </a:r>
          </a:p>
          <a:p>
            <a:pPr lvl="0" indent="-342900" eaLnBrk="0" hangingPunct="0">
              <a:spcBef>
                <a:spcPts val="0"/>
              </a:spcBef>
              <a:spcAft>
                <a:spcPts val="1200"/>
              </a:spcAft>
            </a:pPr>
            <a:r>
              <a:rPr lang="en-US" i="1" dirty="0">
                <a:solidFill>
                  <a:srgbClr val="002499"/>
                </a:solidFill>
                <a:latin typeface="Verdana" panose="020B0604030504040204" pitchFamily="34" charset="0"/>
                <a:ea typeface="Verdana" panose="020B0604030504040204" pitchFamily="34" charset="0"/>
                <a:cs typeface="Arial" panose="020B0604020202020204" pitchFamily="34" charset="0"/>
              </a:rPr>
              <a:t>	Note</a:t>
            </a: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 must call to make appointment ((505) 989-1662 	or (505) 500-5537)</a:t>
            </a:r>
          </a:p>
          <a:p>
            <a:pPr marL="285750" lvl="1" indent="-285750" eaLnBrk="0" hangingPunct="0">
              <a:spcBef>
                <a:spcPts val="0"/>
              </a:spcBef>
              <a:spcAft>
                <a:spcPts val="1200"/>
              </a:spcAft>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Should you have questions, points of contact regarding this PMR    are:</a:t>
            </a:r>
          </a:p>
          <a:p>
            <a:pPr marL="0" lvl="1"/>
            <a:endParaRPr lang="en-US" dirty="0"/>
          </a:p>
          <a:p>
            <a:pPr lvl="1"/>
            <a:endParaRPr lang="en-US" dirty="0"/>
          </a:p>
        </p:txBody>
      </p:sp>
      <p:graphicFrame>
        <p:nvGraphicFramePr>
          <p:cNvPr id="5" name="Table 4">
            <a:extLst>
              <a:ext uri="{FF2B5EF4-FFF2-40B4-BE49-F238E27FC236}">
                <a16:creationId xmlns:a16="http://schemas.microsoft.com/office/drawing/2014/main" id="{8F417FB6-BFAF-9847-B148-87EF77C33F82}"/>
              </a:ext>
            </a:extLst>
          </p:cNvPr>
          <p:cNvGraphicFramePr>
            <a:graphicFrameLocks noGrp="1"/>
          </p:cNvGraphicFramePr>
          <p:nvPr>
            <p:extLst>
              <p:ext uri="{D42A27DB-BD31-4B8C-83A1-F6EECF244321}">
                <p14:modId xmlns:p14="http://schemas.microsoft.com/office/powerpoint/2010/main" val="2079305392"/>
              </p:ext>
            </p:extLst>
          </p:nvPr>
        </p:nvGraphicFramePr>
        <p:xfrm>
          <a:off x="639041" y="4072064"/>
          <a:ext cx="7865918" cy="1938943"/>
        </p:xfrm>
        <a:graphic>
          <a:graphicData uri="http://schemas.openxmlformats.org/drawingml/2006/table">
            <a:tbl>
              <a:tblPr firstRow="1" firstCol="1" bandRow="1">
                <a:tableStyleId>{5C22544A-7EE6-4342-B048-85BDC9FD1C3A}</a:tableStyleId>
              </a:tblPr>
              <a:tblGrid>
                <a:gridCol w="2621412">
                  <a:extLst>
                    <a:ext uri="{9D8B030D-6E8A-4147-A177-3AD203B41FA5}">
                      <a16:colId xmlns:a16="http://schemas.microsoft.com/office/drawing/2014/main" val="115654138"/>
                    </a:ext>
                  </a:extLst>
                </a:gridCol>
                <a:gridCol w="2622253">
                  <a:extLst>
                    <a:ext uri="{9D8B030D-6E8A-4147-A177-3AD203B41FA5}">
                      <a16:colId xmlns:a16="http://schemas.microsoft.com/office/drawing/2014/main" val="4077823013"/>
                    </a:ext>
                  </a:extLst>
                </a:gridCol>
                <a:gridCol w="2622253">
                  <a:extLst>
                    <a:ext uri="{9D8B030D-6E8A-4147-A177-3AD203B41FA5}">
                      <a16:colId xmlns:a16="http://schemas.microsoft.com/office/drawing/2014/main" val="566462807"/>
                    </a:ext>
                  </a:extLst>
                </a:gridCol>
              </a:tblGrid>
              <a:tr h="1938943">
                <a:tc>
                  <a:txBody>
                    <a:bodyPr/>
                    <a:lstStyle/>
                    <a:p>
                      <a:pPr marL="0" marR="0">
                        <a:spcBef>
                          <a:spcPts val="0"/>
                        </a:spcBef>
                        <a:spcAft>
                          <a:spcPts val="0"/>
                        </a:spcAft>
                      </a:pPr>
                      <a:r>
                        <a:rPr lang="en-US" sz="1400" dirty="0">
                          <a:effectLst/>
                        </a:rPr>
                        <a:t>Neelam Dhawan, Manager </a:t>
                      </a:r>
                    </a:p>
                    <a:p>
                      <a:pPr marL="0" marR="0">
                        <a:spcBef>
                          <a:spcPts val="0"/>
                        </a:spcBef>
                        <a:spcAft>
                          <a:spcPts val="0"/>
                        </a:spcAft>
                      </a:pPr>
                      <a:r>
                        <a:rPr lang="en-US" sz="1400" dirty="0">
                          <a:effectLst/>
                        </a:rPr>
                        <a:t>Los Alamos National Laboratory Group </a:t>
                      </a:r>
                    </a:p>
                    <a:p>
                      <a:pPr marL="0" marR="0">
                        <a:spcBef>
                          <a:spcPts val="0"/>
                        </a:spcBef>
                        <a:spcAft>
                          <a:spcPts val="0"/>
                        </a:spcAft>
                      </a:pPr>
                      <a:r>
                        <a:rPr lang="en-US" sz="1400" dirty="0">
                          <a:effectLst/>
                        </a:rPr>
                        <a:t>New Mexico Environment Department -Hazardous Waste Bureau</a:t>
                      </a:r>
                    </a:p>
                    <a:p>
                      <a:pPr marL="0" marR="0">
                        <a:spcBef>
                          <a:spcPts val="0"/>
                        </a:spcBef>
                        <a:spcAft>
                          <a:spcPts val="0"/>
                        </a:spcAft>
                      </a:pPr>
                      <a:r>
                        <a:rPr lang="en-US" sz="1400" dirty="0">
                          <a:effectLst/>
                        </a:rPr>
                        <a:t>(505) 690-5469</a:t>
                      </a:r>
                    </a:p>
                    <a:p>
                      <a:pPr marL="0" marR="0">
                        <a:spcBef>
                          <a:spcPts val="0"/>
                        </a:spcBef>
                        <a:spcAft>
                          <a:spcPts val="0"/>
                        </a:spcAft>
                      </a:pPr>
                      <a:r>
                        <a:rPr lang="en-US" sz="1400" dirty="0" err="1">
                          <a:effectLst/>
                        </a:rPr>
                        <a:t>Neelam.dhawan@state.nm.us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Arturo Duran, Manager</a:t>
                      </a:r>
                    </a:p>
                    <a:p>
                      <a:pPr marL="0" marR="0">
                        <a:spcBef>
                          <a:spcPts val="0"/>
                        </a:spcBef>
                        <a:spcAft>
                          <a:spcPts val="0"/>
                        </a:spcAft>
                      </a:pPr>
                      <a:r>
                        <a:rPr lang="en-US" sz="1400" dirty="0">
                          <a:effectLst/>
                        </a:rPr>
                        <a:t>Office of Quality and Regulatory Compliance </a:t>
                      </a:r>
                    </a:p>
                    <a:p>
                      <a:pPr marL="0" marR="0">
                        <a:spcBef>
                          <a:spcPts val="0"/>
                        </a:spcBef>
                        <a:spcAft>
                          <a:spcPts val="0"/>
                        </a:spcAft>
                      </a:pPr>
                      <a:r>
                        <a:rPr lang="en-US" sz="1400" dirty="0">
                          <a:effectLst/>
                        </a:rPr>
                        <a:t>U.S. Department of Energy Environmental Management </a:t>
                      </a:r>
                    </a:p>
                    <a:p>
                      <a:pPr marL="0" marR="0">
                        <a:spcBef>
                          <a:spcPts val="0"/>
                        </a:spcBef>
                        <a:spcAft>
                          <a:spcPts val="0"/>
                        </a:spcAft>
                      </a:pPr>
                      <a:r>
                        <a:rPr lang="en-US" sz="1400" dirty="0">
                          <a:effectLst/>
                        </a:rPr>
                        <a:t>Los Alamos Field Office</a:t>
                      </a:r>
                    </a:p>
                    <a:p>
                      <a:pPr marL="0" marR="0">
                        <a:spcBef>
                          <a:spcPts val="0"/>
                        </a:spcBef>
                        <a:spcAft>
                          <a:spcPts val="0"/>
                        </a:spcAft>
                      </a:pPr>
                      <a:r>
                        <a:rPr lang="en-US" sz="1400" dirty="0">
                          <a:effectLst/>
                        </a:rPr>
                        <a:t>(505) 695-4243</a:t>
                      </a:r>
                    </a:p>
                    <a:p>
                      <a:pPr marL="0" marR="0">
                        <a:spcBef>
                          <a:spcPts val="0"/>
                        </a:spcBef>
                        <a:spcAft>
                          <a:spcPts val="0"/>
                        </a:spcAft>
                      </a:pPr>
                      <a:r>
                        <a:rPr lang="en-US" sz="1400" dirty="0" err="1">
                          <a:effectLst/>
                        </a:rPr>
                        <a:t>Arturo.duran@doe.em.gov</a:t>
                      </a:r>
                      <a:endParaRPr lang="en-US" sz="1400" dirty="0">
                        <a:effectLst/>
                      </a:endParaRPr>
                    </a:p>
                    <a:p>
                      <a:pPr marL="0" marR="0">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Emily Day, Director</a:t>
                      </a:r>
                    </a:p>
                    <a:p>
                      <a:pPr marL="0" marR="0">
                        <a:spcBef>
                          <a:spcPts val="0"/>
                        </a:spcBef>
                        <a:spcAft>
                          <a:spcPts val="0"/>
                        </a:spcAft>
                      </a:pPr>
                      <a:r>
                        <a:rPr lang="en-US" sz="1400" dirty="0">
                          <a:effectLst/>
                        </a:rPr>
                        <a:t>Regulatory Compliance</a:t>
                      </a:r>
                    </a:p>
                    <a:p>
                      <a:pPr marL="0" marR="0">
                        <a:spcBef>
                          <a:spcPts val="0"/>
                        </a:spcBef>
                        <a:spcAft>
                          <a:spcPts val="0"/>
                        </a:spcAft>
                      </a:pPr>
                      <a:r>
                        <a:rPr lang="en-US" sz="1400" dirty="0">
                          <a:effectLst/>
                        </a:rPr>
                        <a:t>Environment, Safety and Health</a:t>
                      </a:r>
                    </a:p>
                    <a:p>
                      <a:pPr marL="0" marR="0">
                        <a:spcBef>
                          <a:spcPts val="0"/>
                        </a:spcBef>
                        <a:spcAft>
                          <a:spcPts val="0"/>
                        </a:spcAft>
                      </a:pPr>
                      <a:r>
                        <a:rPr lang="en-US" sz="1400" dirty="0">
                          <a:effectLst/>
                        </a:rPr>
                        <a:t>N3B-Los Alamos</a:t>
                      </a:r>
                    </a:p>
                    <a:p>
                      <a:pPr marL="0" marR="0">
                        <a:spcBef>
                          <a:spcPts val="0"/>
                        </a:spcBef>
                        <a:spcAft>
                          <a:spcPts val="0"/>
                        </a:spcAft>
                      </a:pPr>
                      <a:r>
                        <a:rPr lang="en-US" sz="1400" dirty="0">
                          <a:effectLst/>
                        </a:rPr>
                        <a:t>(505) 257-7902</a:t>
                      </a:r>
                    </a:p>
                    <a:p>
                      <a:pPr marL="0" marR="0">
                        <a:spcBef>
                          <a:spcPts val="0"/>
                        </a:spcBef>
                        <a:spcAft>
                          <a:spcPts val="0"/>
                        </a:spcAft>
                      </a:pPr>
                      <a:r>
                        <a:rPr lang="en-US" sz="1400" dirty="0" err="1">
                          <a:effectLst/>
                        </a:rPr>
                        <a:t>Emily.day@em-la.doe.gov</a:t>
                      </a: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365291"/>
                  </a:ext>
                </a:extLst>
              </a:tr>
            </a:tbl>
          </a:graphicData>
        </a:graphic>
      </p:graphicFrame>
    </p:spTree>
    <p:extLst>
      <p:ext uri="{BB962C8B-B14F-4D97-AF65-F5344CB8AC3E}">
        <p14:creationId xmlns:p14="http://schemas.microsoft.com/office/powerpoint/2010/main" val="3574938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Summary</a:t>
            </a:r>
          </a:p>
        </p:txBody>
      </p:sp>
      <p:sp>
        <p:nvSpPr>
          <p:cNvPr id="5" name="TextBox 4">
            <a:extLst>
              <a:ext uri="{FF2B5EF4-FFF2-40B4-BE49-F238E27FC236}">
                <a16:creationId xmlns:a16="http://schemas.microsoft.com/office/drawing/2014/main" id="{773A01AC-9EE6-AE4A-B2BD-AC37F68F70A5}"/>
              </a:ext>
            </a:extLst>
          </p:cNvPr>
          <p:cNvSpPr txBox="1"/>
          <p:nvPr/>
        </p:nvSpPr>
        <p:spPr>
          <a:xfrm>
            <a:off x="696191" y="1319645"/>
            <a:ext cx="7398327" cy="4770537"/>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2499"/>
                </a:solidFill>
                <a:latin typeface="Verdana" panose="020B0604030504040204" pitchFamily="34" charset="0"/>
                <a:ea typeface="Verdana" panose="020B0604030504040204" pitchFamily="34" charset="0"/>
                <a:cs typeface="Arial" panose="020B0604020202020204" pitchFamily="34" charset="0"/>
              </a:rPr>
              <a:t>Class 3 PMR currently in review with NMED</a:t>
            </a:r>
          </a:p>
          <a:p>
            <a:pPr marL="285750" indent="-285750">
              <a:buFont typeface="Arial" panose="020B0604020202020204" pitchFamily="34" charset="0"/>
              <a:buChar char="•"/>
            </a:pPr>
            <a:endParaRPr lang="en-US" sz="2000"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002499"/>
                </a:solidFill>
                <a:latin typeface="Verdana" panose="020B0604030504040204" pitchFamily="34" charset="0"/>
                <a:ea typeface="Verdana" panose="020B0604030504040204" pitchFamily="34" charset="0"/>
                <a:cs typeface="Arial" panose="020B0604020202020204" pitchFamily="34" charset="0"/>
              </a:rPr>
              <a:t>All sites pass human health and ecological risk - do not pose an unacceptable risk to human health or environment</a:t>
            </a:r>
          </a:p>
          <a:p>
            <a:pPr marL="742950" lvl="1" indent="-2857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No further investigation/remediation/monitoring was required following NMED approval of </a:t>
            </a:r>
            <a:r>
              <a:rPr lang="en-US" dirty="0" err="1">
                <a:solidFill>
                  <a:srgbClr val="002499"/>
                </a:solidFill>
                <a:latin typeface="Verdana" panose="020B0604030504040204" pitchFamily="34" charset="0"/>
                <a:ea typeface="Verdana" panose="020B0604030504040204" pitchFamily="34" charset="0"/>
                <a:cs typeface="Arial" panose="020B0604020202020204" pitchFamily="34" charset="0"/>
              </a:rPr>
              <a:t>CoC</a:t>
            </a:r>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a:p>
            <a:endParaRPr lang="en-US" dirty="0"/>
          </a:p>
          <a:p>
            <a:pPr marL="285750" indent="-285750">
              <a:buFont typeface="Arial" panose="020B0604020202020204" pitchFamily="34" charset="0"/>
              <a:buChar char="•"/>
            </a:pPr>
            <a:r>
              <a:rPr lang="en-US" sz="2000" dirty="0">
                <a:solidFill>
                  <a:srgbClr val="002499"/>
                </a:solidFill>
                <a:latin typeface="Verdana" panose="020B0604030504040204" pitchFamily="34" charset="0"/>
                <a:ea typeface="Verdana" panose="020B0604030504040204" pitchFamily="34" charset="0"/>
                <a:cs typeface="Arial" panose="020B0604020202020204" pitchFamily="34" charset="0"/>
              </a:rPr>
              <a:t>NMED will consider all written comments and will approve or deny the PMR</a:t>
            </a:r>
          </a:p>
          <a:p>
            <a:endParaRPr lang="en-US" dirty="0"/>
          </a:p>
          <a:p>
            <a:pPr marL="285750" indent="-285750">
              <a:buFont typeface="Arial" panose="020B0604020202020204" pitchFamily="34" charset="0"/>
              <a:buChar char="•"/>
            </a:pPr>
            <a:r>
              <a:rPr lang="en-US" sz="2000" dirty="0">
                <a:solidFill>
                  <a:srgbClr val="002499"/>
                </a:solidFill>
                <a:latin typeface="Verdana" panose="020B0604030504040204" pitchFamily="34" charset="0"/>
                <a:ea typeface="Verdana" panose="020B0604030504040204" pitchFamily="34" charset="0"/>
                <a:cs typeface="Arial" panose="020B0604020202020204" pitchFamily="34" charset="0"/>
              </a:rPr>
              <a:t>If approved:</a:t>
            </a:r>
          </a:p>
          <a:p>
            <a:pPr marL="742950" lvl="1" indent="-2857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Sites moved from Table K-1 to Table K-3 of Permit</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73984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Q&amp;A</a:t>
            </a:r>
          </a:p>
        </p:txBody>
      </p:sp>
      <p:sp>
        <p:nvSpPr>
          <p:cNvPr id="2" name="TextBox 1">
            <a:extLst>
              <a:ext uri="{FF2B5EF4-FFF2-40B4-BE49-F238E27FC236}">
                <a16:creationId xmlns:a16="http://schemas.microsoft.com/office/drawing/2014/main" id="{008D08DF-8BD5-784B-8E3D-0F74B15438AF}"/>
              </a:ext>
            </a:extLst>
          </p:cNvPr>
          <p:cNvSpPr txBox="1"/>
          <p:nvPr/>
        </p:nvSpPr>
        <p:spPr>
          <a:xfrm>
            <a:off x="3444525" y="2570222"/>
            <a:ext cx="2708849" cy="553998"/>
          </a:xfrm>
          <a:prstGeom prst="rect">
            <a:avLst/>
          </a:prstGeom>
          <a:noFill/>
        </p:spPr>
        <p:txBody>
          <a:bodyPr wrap="square" rtlCol="0">
            <a:spAutoFit/>
          </a:bodyPr>
          <a:lstStyle/>
          <a:p>
            <a:r>
              <a:rPr lang="en-US" sz="3000" b="1" dirty="0">
                <a:solidFill>
                  <a:srgbClr val="002499"/>
                </a:solidFill>
                <a:latin typeface="Verdana" panose="020B0604030504040204" pitchFamily="34" charset="0"/>
                <a:ea typeface="Verdana" panose="020B0604030504040204" pitchFamily="34" charset="0"/>
                <a:cs typeface="Arial" panose="020B0604020202020204" pitchFamily="34" charset="0"/>
              </a:rPr>
              <a:t>Questions?</a:t>
            </a:r>
          </a:p>
        </p:txBody>
      </p:sp>
    </p:spTree>
    <p:extLst>
      <p:ext uri="{BB962C8B-B14F-4D97-AF65-F5344CB8AC3E}">
        <p14:creationId xmlns:p14="http://schemas.microsoft.com/office/powerpoint/2010/main" val="218802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Objective</a:t>
            </a:r>
          </a:p>
        </p:txBody>
      </p:sp>
      <p:sp>
        <p:nvSpPr>
          <p:cNvPr id="2" name="TextBox 1">
            <a:extLst>
              <a:ext uri="{FF2B5EF4-FFF2-40B4-BE49-F238E27FC236}">
                <a16:creationId xmlns:a16="http://schemas.microsoft.com/office/drawing/2014/main" id="{297C8841-2D22-B24C-A91D-42CDE7CD90FA}"/>
              </a:ext>
            </a:extLst>
          </p:cNvPr>
          <p:cNvSpPr txBox="1"/>
          <p:nvPr/>
        </p:nvSpPr>
        <p:spPr>
          <a:xfrm>
            <a:off x="249382" y="1143001"/>
            <a:ext cx="8634845" cy="4308872"/>
          </a:xfrm>
          <a:prstGeom prst="rect">
            <a:avLst/>
          </a:prstGeom>
          <a:noFill/>
        </p:spPr>
        <p:txBody>
          <a:bodyPr wrap="square" rtlCol="0">
            <a:spAutoFit/>
          </a:bodyPr>
          <a:lstStyle/>
          <a:p>
            <a:r>
              <a:rPr lang="en-US" b="1" dirty="0">
                <a:solidFill>
                  <a:srgbClr val="002499"/>
                </a:solidFill>
                <a:latin typeface="Verdana" panose="020B0604030504040204" pitchFamily="34" charset="0"/>
                <a:ea typeface="Verdana" panose="020B0604030504040204" pitchFamily="34" charset="0"/>
                <a:cs typeface="Arial" panose="020B0604020202020204" pitchFamily="34" charset="0"/>
              </a:rPr>
              <a:t>Objective</a:t>
            </a:r>
          </a:p>
          <a:p>
            <a:pPr marL="285750" indent="-285750">
              <a:buFont typeface="Arial" panose="020B0604020202020204" pitchFamily="34" charset="0"/>
              <a:buChar char="•"/>
            </a:pPr>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The purpose of this meeting is to:</a:t>
            </a:r>
          </a:p>
          <a:p>
            <a:pPr marL="742950" lvl="1" indent="-285750">
              <a:buFont typeface="Arial" panose="020B0604020202020204" pitchFamily="34" charset="0"/>
              <a:buChar char="•"/>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Provide information included in Class 3 Permit Modification Request (PMR) submitted to NMED on September 30, 2021</a:t>
            </a:r>
          </a:p>
          <a:p>
            <a:pPr marL="742950" lvl="1" indent="-285750">
              <a:buFont typeface="Arial" panose="020B0604020202020204" pitchFamily="34" charset="0"/>
              <a:buChar char="•"/>
            </a:pPr>
            <a:endPar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742950" lvl="1" indent="-285750">
              <a:buFont typeface="Arial" panose="020B0604020202020204" pitchFamily="34" charset="0"/>
              <a:buChar char="•"/>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Requested 19 sites be moved from Table K-1 – </a:t>
            </a:r>
            <a:r>
              <a:rPr lang="en-US" sz="1600" i="1" dirty="0">
                <a:solidFill>
                  <a:srgbClr val="002499"/>
                </a:solidFill>
                <a:latin typeface="Verdana" panose="020B0604030504040204" pitchFamily="34" charset="0"/>
                <a:ea typeface="Verdana" panose="020B0604030504040204" pitchFamily="34" charset="0"/>
                <a:cs typeface="Arial" panose="020B0604020202020204" pitchFamily="34" charset="0"/>
              </a:rPr>
              <a:t>SWMUs/AOCs requiring Corrective Action to </a:t>
            </a: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Table K-3 – </a:t>
            </a:r>
            <a:r>
              <a:rPr lang="en-US" sz="1600" i="1" dirty="0">
                <a:solidFill>
                  <a:srgbClr val="002499"/>
                </a:solidFill>
                <a:latin typeface="Verdana" panose="020B0604030504040204" pitchFamily="34" charset="0"/>
                <a:ea typeface="Verdana" panose="020B0604030504040204" pitchFamily="34" charset="0"/>
                <a:cs typeface="Arial" panose="020B0604020202020204" pitchFamily="34" charset="0"/>
              </a:rPr>
              <a:t>SWMUs and AOCs Corrective Action Complete Without Controls</a:t>
            </a:r>
          </a:p>
          <a:p>
            <a:pPr marL="1200150" lvl="2" indent="-285750">
              <a:buFont typeface="Arial" panose="020B0604020202020204" pitchFamily="34" charset="0"/>
              <a:buChar char="•"/>
            </a:pPr>
            <a:r>
              <a:rPr lang="en-US" sz="1400" dirty="0">
                <a:solidFill>
                  <a:srgbClr val="002499"/>
                </a:solidFill>
                <a:latin typeface="Verdana" panose="020B0604030504040204" pitchFamily="34" charset="0"/>
                <a:ea typeface="Verdana" panose="020B0604030504040204" pitchFamily="34" charset="0"/>
                <a:cs typeface="Arial" panose="020B0604020202020204" pitchFamily="34" charset="0"/>
              </a:rPr>
              <a:t>For purposes of this presentation, “Site” means: a Solid Waste Management Unit (SWMU) or Area of Concern (AOC) and are areas potentially contaminated from historical LANL operations</a:t>
            </a:r>
            <a:endParaRPr lang="en-US" sz="1600" dirty="0"/>
          </a:p>
          <a:p>
            <a:endPar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If the PMR is approved by NMED:</a:t>
            </a:r>
          </a:p>
          <a:p>
            <a:pPr marL="742950" lvl="1" indent="-285750">
              <a:buFont typeface="Arial" panose="020B0604020202020204" pitchFamily="34" charset="0"/>
              <a:buChar char="•"/>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Sites don’t pose a risk to human health or environment</a:t>
            </a:r>
          </a:p>
          <a:p>
            <a:pPr marL="742950" lvl="1" indent="-285750">
              <a:buFont typeface="Arial" panose="020B0604020202020204" pitchFamily="34" charset="0"/>
              <a:buChar char="•"/>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No further investigation/remediation/monitoring required</a:t>
            </a:r>
          </a:p>
          <a:p>
            <a:pPr marL="742950" lvl="1" indent="-285750">
              <a:buFont typeface="Arial" panose="020B0604020202020204" pitchFamily="34" charset="0"/>
              <a:buChar char="•"/>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Sites moved from Table K-1 to Table K-3 of Permit</a:t>
            </a:r>
            <a:endParaRPr lang="en-US" sz="1600" dirty="0"/>
          </a:p>
        </p:txBody>
      </p:sp>
    </p:spTree>
    <p:extLst>
      <p:ext uri="{BB962C8B-B14F-4D97-AF65-F5344CB8AC3E}">
        <p14:creationId xmlns:p14="http://schemas.microsoft.com/office/powerpoint/2010/main" val="387396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Regulatory Process</a:t>
            </a:r>
          </a:p>
        </p:txBody>
      </p:sp>
      <p:sp>
        <p:nvSpPr>
          <p:cNvPr id="2" name="TextBox 1">
            <a:extLst>
              <a:ext uri="{FF2B5EF4-FFF2-40B4-BE49-F238E27FC236}">
                <a16:creationId xmlns:a16="http://schemas.microsoft.com/office/drawing/2014/main" id="{297C8841-2D22-B24C-A91D-42CDE7CD90FA}"/>
              </a:ext>
            </a:extLst>
          </p:cNvPr>
          <p:cNvSpPr txBox="1"/>
          <p:nvPr/>
        </p:nvSpPr>
        <p:spPr>
          <a:xfrm>
            <a:off x="72737" y="1839195"/>
            <a:ext cx="8634845" cy="387798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The Consent Order sets forth a process for characterizing the nature and extent of contaminant releases from sites</a:t>
            </a:r>
          </a:p>
          <a:p>
            <a:pPr marL="285750" indent="-285750">
              <a:buFont typeface="Arial" panose="020B0604020202020204" pitchFamily="34" charset="0"/>
              <a:buChar char="•"/>
            </a:pPr>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a:p>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algn="ctr"/>
            <a:r>
              <a:rPr lang="en-US" sz="1200" i="1" dirty="0">
                <a:solidFill>
                  <a:srgbClr val="002499"/>
                </a:solidFill>
                <a:latin typeface="Verdana" panose="020B0604030504040204" pitchFamily="34" charset="0"/>
                <a:ea typeface="Verdana" panose="020B0604030504040204" pitchFamily="34" charset="0"/>
                <a:cs typeface="Arial" panose="020B0604020202020204" pitchFamily="34" charset="0"/>
              </a:rPr>
              <a:t>Note: Each phase of investigation is approved by NMED</a:t>
            </a:r>
          </a:p>
          <a:p>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Nature and extent of contaminant releases is determined by performing investigations (i.e., samples of environmental media)</a:t>
            </a:r>
          </a:p>
          <a:p>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a:p>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54BBA0DB-3D89-C442-A3E3-737BA076D304}"/>
              </a:ext>
            </a:extLst>
          </p:cNvPr>
          <p:cNvGraphicFramePr/>
          <p:nvPr>
            <p:extLst>
              <p:ext uri="{D42A27DB-BD31-4B8C-83A1-F6EECF244321}">
                <p14:modId xmlns:p14="http://schemas.microsoft.com/office/powerpoint/2010/main" val="1004691550"/>
              </p:ext>
            </p:extLst>
          </p:nvPr>
        </p:nvGraphicFramePr>
        <p:xfrm>
          <a:off x="867642" y="2473032"/>
          <a:ext cx="7408715" cy="1641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97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Regulatory Process, Cont’d</a:t>
            </a:r>
          </a:p>
        </p:txBody>
      </p:sp>
      <p:sp>
        <p:nvSpPr>
          <p:cNvPr id="2" name="TextBox 1">
            <a:extLst>
              <a:ext uri="{FF2B5EF4-FFF2-40B4-BE49-F238E27FC236}">
                <a16:creationId xmlns:a16="http://schemas.microsoft.com/office/drawing/2014/main" id="{297C8841-2D22-B24C-A91D-42CDE7CD90FA}"/>
              </a:ext>
            </a:extLst>
          </p:cNvPr>
          <p:cNvSpPr txBox="1"/>
          <p:nvPr/>
        </p:nvSpPr>
        <p:spPr>
          <a:xfrm>
            <a:off x="249382" y="914398"/>
            <a:ext cx="8634845" cy="563231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Sampling and analysis is performed</a:t>
            </a:r>
          </a:p>
          <a:p>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Samples are evaluated to characterize nature and extent of contamination and human health and ecological risk</a:t>
            </a:r>
          </a:p>
          <a:p>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The investigation methods, results, conclusions, and recommendations are documented in an investigation report that is submitted to NMED for review and approval</a:t>
            </a:r>
          </a:p>
          <a:p>
            <a:pPr marL="285750" indent="-285750">
              <a:buFont typeface="Arial" panose="020B0604020202020204" pitchFamily="34" charset="0"/>
              <a:buChar char="•"/>
            </a:pPr>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The conclusions section for each site included in the investigation report identifies whether nature and extent of contamination is defined and whether the site poses a potential unacceptable risk to human health and ecological receptors</a:t>
            </a:r>
          </a:p>
          <a:p>
            <a:pPr marL="285750" indent="-285750">
              <a:buFont typeface="Arial" panose="020B0604020202020204" pitchFamily="34" charset="0"/>
              <a:buChar char="•"/>
            </a:pPr>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Based on these conclusions, the recommendations for a site may include:</a:t>
            </a:r>
          </a:p>
          <a:p>
            <a:pPr marL="742950" lvl="1" indent="-285750">
              <a:buFont typeface="Wingdings" pitchFamily="2" charset="2"/>
              <a:buChar char="Ø"/>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Additional characterization sampling and/or remediation, </a:t>
            </a:r>
          </a:p>
          <a:p>
            <a:pPr marL="742950" lvl="1" indent="-285750">
              <a:buFont typeface="Wingdings" pitchFamily="2" charset="2"/>
              <a:buChar char="Ø"/>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Corrective-action-complete with controls, or</a:t>
            </a:r>
          </a:p>
          <a:p>
            <a:pPr marL="742950" lvl="1" indent="-285750">
              <a:buFont typeface="Wingdings" pitchFamily="2" charset="2"/>
              <a:buChar char="Ø"/>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Corrective-action-complete without controls</a:t>
            </a:r>
          </a:p>
          <a:p>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0928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Regulatory Process, Cont’d</a:t>
            </a:r>
          </a:p>
        </p:txBody>
      </p:sp>
      <p:sp>
        <p:nvSpPr>
          <p:cNvPr id="2" name="TextBox 1">
            <a:extLst>
              <a:ext uri="{FF2B5EF4-FFF2-40B4-BE49-F238E27FC236}">
                <a16:creationId xmlns:a16="http://schemas.microsoft.com/office/drawing/2014/main" id="{297C8841-2D22-B24C-A91D-42CDE7CD90FA}"/>
              </a:ext>
            </a:extLst>
          </p:cNvPr>
          <p:cNvSpPr txBox="1"/>
          <p:nvPr/>
        </p:nvSpPr>
        <p:spPr>
          <a:xfrm>
            <a:off x="158635" y="1111830"/>
            <a:ext cx="8634845" cy="455509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NMED has established target risk levels of 10</a:t>
            </a:r>
            <a:r>
              <a:rPr lang="en-US" sz="1600" baseline="30000" dirty="0">
                <a:solidFill>
                  <a:srgbClr val="002499"/>
                </a:solidFill>
                <a:latin typeface="Verdana" panose="020B0604030504040204" pitchFamily="34" charset="0"/>
                <a:ea typeface="Verdana" panose="020B0604030504040204" pitchFamily="34" charset="0"/>
                <a:cs typeface="Arial" panose="020B0604020202020204" pitchFamily="34" charset="0"/>
              </a:rPr>
              <a:t>-5</a:t>
            </a: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 (1 in 100,000) lifetime excess cancer risk for carcinogenic contaminants and a hazard index (HI) of 1 for non-carcinogenic contaminants</a:t>
            </a:r>
          </a:p>
          <a:p>
            <a:pPr marL="742950" lvl="1" indent="-285750">
              <a:buFont typeface="Wingdings" pitchFamily="2" charset="2"/>
              <a:buChar char="Ø"/>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If risk of developing cancer is greater than 1 </a:t>
            </a: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sym typeface="Symbol" pitchFamily="2" charset="2"/>
              </a:rPr>
              <a:t>in 100,000 people </a:t>
            </a: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for carcinogenic (cancer-causing) contaminants and/or a HI greater than 1 for non-carcinogenic contaminants – the site poses an unacceptable risk to human health</a:t>
            </a:r>
          </a:p>
          <a:p>
            <a:pPr lvl="1"/>
            <a:endPar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Following NMED review and approval of an investigation report (or other document) recommending corrective complete with or without controls for sites, DOE may request COCs for those sites</a:t>
            </a:r>
          </a:p>
          <a:p>
            <a:pPr marL="742950" lvl="1" indent="-285750">
              <a:buFont typeface="Wingdings" pitchFamily="2" charset="2"/>
              <a:buChar char="Ø"/>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COCs are intended to document completion of corrective action activities and assign controls, if necessary, at sites covered by the Consent Order</a:t>
            </a:r>
          </a:p>
          <a:p>
            <a:pPr lvl="1"/>
            <a:endPar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Following review of the COC request and determination that corrective action requirements under the Consent Order have been met, NMED will approve the request and issue the COC(s)</a:t>
            </a:r>
          </a:p>
          <a:p>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3280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Regulatory Process, Cont’d</a:t>
            </a:r>
          </a:p>
        </p:txBody>
      </p:sp>
      <p:sp>
        <p:nvSpPr>
          <p:cNvPr id="2" name="TextBox 1">
            <a:extLst>
              <a:ext uri="{FF2B5EF4-FFF2-40B4-BE49-F238E27FC236}">
                <a16:creationId xmlns:a16="http://schemas.microsoft.com/office/drawing/2014/main" id="{297C8841-2D22-B24C-A91D-42CDE7CD90FA}"/>
              </a:ext>
            </a:extLst>
          </p:cNvPr>
          <p:cNvSpPr txBox="1"/>
          <p:nvPr/>
        </p:nvSpPr>
        <p:spPr>
          <a:xfrm>
            <a:off x="158635" y="1413169"/>
            <a:ext cx="8634845" cy="369331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The corrective action status of sites is tracked in Appendix A of the Consent Order and documented in Attachment K (Listing of SWMUs and AOCs) to the Hazardous Waste Facility Permit.  Attachment K consists of three tables containing lists of sites:</a:t>
            </a:r>
          </a:p>
          <a:p>
            <a:pPr marL="742950" lvl="1" indent="-285750">
              <a:buFont typeface="Wingdings" pitchFamily="2" charset="2"/>
              <a:buChar char="Ø"/>
            </a:pPr>
            <a:endPar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742950" lvl="1" indent="-285750">
              <a:buFont typeface="Wingdings" pitchFamily="2" charset="2"/>
              <a:buChar char="Ø"/>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Table K-1 - </a:t>
            </a:r>
            <a:r>
              <a:rPr lang="en-US" sz="1600" i="1" dirty="0">
                <a:solidFill>
                  <a:srgbClr val="002499"/>
                </a:solidFill>
                <a:latin typeface="Verdana" panose="020B0604030504040204" pitchFamily="34" charset="0"/>
                <a:ea typeface="Verdana" panose="020B0604030504040204" pitchFamily="34" charset="0"/>
                <a:cs typeface="Arial" panose="020B0604020202020204" pitchFamily="34" charset="0"/>
              </a:rPr>
              <a:t>SWMUs and AOCs Requiring Corrective Action,</a:t>
            </a: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 lists the sites currently subject to corrective action requirements (i.e., sites being investigated or remediated, or planned for investigation or remediation)</a:t>
            </a:r>
          </a:p>
          <a:p>
            <a:pPr marL="742950" lvl="1" indent="-285750">
              <a:buFont typeface="Wingdings" pitchFamily="2" charset="2"/>
              <a:buChar char="Ø"/>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Table K-2 - </a:t>
            </a:r>
            <a:r>
              <a:rPr lang="en-US" sz="1600" i="1" dirty="0">
                <a:solidFill>
                  <a:srgbClr val="002499"/>
                </a:solidFill>
                <a:latin typeface="Verdana" panose="020B0604030504040204" pitchFamily="34" charset="0"/>
                <a:ea typeface="Verdana" panose="020B0604030504040204" pitchFamily="34" charset="0"/>
                <a:cs typeface="Arial" panose="020B0604020202020204" pitchFamily="34" charset="0"/>
              </a:rPr>
              <a:t>SWMUs and AOCs Corrective-Action-Complete With Controls</a:t>
            </a: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 lists sites having COCs with controls</a:t>
            </a:r>
          </a:p>
          <a:p>
            <a:pPr marL="742950" lvl="1" indent="-285750">
              <a:buFont typeface="Wingdings" pitchFamily="2" charset="2"/>
              <a:buChar char="Ø"/>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Table K-3 - </a:t>
            </a:r>
            <a:r>
              <a:rPr lang="en-US" sz="1600" i="1" dirty="0">
                <a:solidFill>
                  <a:srgbClr val="002499"/>
                </a:solidFill>
                <a:latin typeface="Verdana" panose="020B0604030504040204" pitchFamily="34" charset="0"/>
                <a:ea typeface="Verdana" panose="020B0604030504040204" pitchFamily="34" charset="0"/>
                <a:cs typeface="Arial" panose="020B0604020202020204" pitchFamily="34" charset="0"/>
              </a:rPr>
              <a:t>SWMUs and AOCs Corrective-Action-Complete Without Controls,</a:t>
            </a: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 lists sites having COCs without controls, or approved for no further action by NMED before the effective date of the Consent Order</a:t>
            </a:r>
          </a:p>
          <a:p>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83345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Regulatory Process, Cont’d</a:t>
            </a:r>
          </a:p>
        </p:txBody>
      </p:sp>
      <p:sp>
        <p:nvSpPr>
          <p:cNvPr id="2" name="TextBox 1">
            <a:extLst>
              <a:ext uri="{FF2B5EF4-FFF2-40B4-BE49-F238E27FC236}">
                <a16:creationId xmlns:a16="http://schemas.microsoft.com/office/drawing/2014/main" id="{297C8841-2D22-B24C-A91D-42CDE7CD90FA}"/>
              </a:ext>
            </a:extLst>
          </p:cNvPr>
          <p:cNvSpPr txBox="1"/>
          <p:nvPr/>
        </p:nvSpPr>
        <p:spPr>
          <a:xfrm>
            <a:off x="158635" y="1413169"/>
            <a:ext cx="8634845" cy="4062651"/>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After NMED has issued a COC for a site, DOE may submit a request to NMED to modify the Hazardous Waste Facility Permit to move the site from Table K‑1, K‑2, or K‑3 </a:t>
            </a:r>
          </a:p>
          <a:p>
            <a:pPr marL="285750" indent="-285750">
              <a:buFont typeface="Arial" panose="020B0604020202020204" pitchFamily="34" charset="0"/>
              <a:buChar char="•"/>
            </a:pPr>
            <a:endPar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The permit modification request must be submitted as a Class 3 (greatest amount of public participation) and the following must occur:</a:t>
            </a:r>
          </a:p>
          <a:p>
            <a:endPar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742950" lvl="1" indent="-285750">
              <a:buFont typeface="Wingdings" pitchFamily="2" charset="2"/>
              <a:buChar char="Ø"/>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Notify all persons on the facility mailing list,</a:t>
            </a:r>
          </a:p>
          <a:p>
            <a:pPr marL="742950" lvl="1" indent="-285750">
              <a:buFont typeface="Wingdings" pitchFamily="2" charset="2"/>
              <a:buChar char="Ø"/>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Publish a notice in a major local newspaper,</a:t>
            </a:r>
          </a:p>
          <a:p>
            <a:pPr marL="742950" lvl="1" indent="-285750">
              <a:buFont typeface="Wingdings" pitchFamily="2" charset="2"/>
              <a:buChar char="Ø"/>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Hold a public meeting during the public comment period</a:t>
            </a:r>
          </a:p>
          <a:p>
            <a:pPr marL="742950" lvl="1" indent="-285750">
              <a:buFont typeface="Wingdings" pitchFamily="2" charset="2"/>
              <a:buChar char="Ø"/>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60-day public comment period</a:t>
            </a:r>
          </a:p>
          <a:p>
            <a:pPr marL="285750" indent="-285750">
              <a:buFont typeface="Arial" panose="020B0604020202020204" pitchFamily="34" charset="0"/>
              <a:buChar char="•"/>
            </a:pPr>
            <a:endPar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02499"/>
                </a:solidFill>
                <a:latin typeface="Verdana" panose="020B0604030504040204" pitchFamily="34" charset="0"/>
                <a:ea typeface="Verdana" panose="020B0604030504040204" pitchFamily="34" charset="0"/>
                <a:cs typeface="Arial" panose="020B0604020202020204" pitchFamily="34" charset="0"/>
              </a:rPr>
              <a:t>After the conclusion of the 60-day comment period, NMED must consider and respond to all significant written comments before granting or denying the permit modification request</a:t>
            </a:r>
          </a:p>
          <a:p>
            <a:endParaRPr lang="en-US" dirty="0">
              <a:solidFill>
                <a:srgbClr val="002499"/>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66684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Permit Modification Request</a:t>
            </a:r>
          </a:p>
        </p:txBody>
      </p:sp>
      <p:sp>
        <p:nvSpPr>
          <p:cNvPr id="2" name="TextBox 1">
            <a:extLst>
              <a:ext uri="{FF2B5EF4-FFF2-40B4-BE49-F238E27FC236}">
                <a16:creationId xmlns:a16="http://schemas.microsoft.com/office/drawing/2014/main" id="{297C8841-2D22-B24C-A91D-42CDE7CD90FA}"/>
              </a:ext>
            </a:extLst>
          </p:cNvPr>
          <p:cNvSpPr txBox="1"/>
          <p:nvPr/>
        </p:nvSpPr>
        <p:spPr>
          <a:xfrm>
            <a:off x="249382" y="976744"/>
            <a:ext cx="8634845" cy="1569660"/>
          </a:xfrm>
          <a:prstGeom prst="rect">
            <a:avLst/>
          </a:prstGeom>
          <a:noFill/>
        </p:spPr>
        <p:txBody>
          <a:bodyPr wrap="square" rtlCol="0">
            <a:spAutoFit/>
          </a:bodyPr>
          <a:lstStyle/>
          <a:p>
            <a:pPr algn="ctr"/>
            <a:r>
              <a:rPr lang="en-US" dirty="0">
                <a:solidFill>
                  <a:srgbClr val="002499"/>
                </a:solidFill>
                <a:latin typeface="Verdana" panose="020B0604030504040204" pitchFamily="34" charset="0"/>
                <a:ea typeface="Verdana" panose="020B0604030504040204" pitchFamily="34" charset="0"/>
                <a:cs typeface="Arial" panose="020B0604020202020204" pitchFamily="34" charset="0"/>
              </a:rPr>
              <a:t>On September 30, 2021, EM-LA/N3B submitted a Class 3 PMR to move 19 sites from Table K-1 to Table K-3 of the RCRA Permit</a:t>
            </a:r>
          </a:p>
          <a:p>
            <a:pPr algn="ctr"/>
            <a:endParaRPr lang="en-US" sz="1400" dirty="0"/>
          </a:p>
          <a:p>
            <a:pPr algn="ctr"/>
            <a:r>
              <a:rPr lang="en-US" sz="1400" dirty="0"/>
              <a:t/>
            </a:r>
            <a:br>
              <a:rPr lang="en-US" sz="1400" dirty="0"/>
            </a:br>
            <a:r>
              <a:rPr lang="en-US" sz="1400" dirty="0"/>
              <a:t>List of Corrective-Action-Complete Sites in Pueblo Canyon Aggregate Area </a:t>
            </a:r>
          </a:p>
          <a:p>
            <a:pPr marL="285750" indent="-285750">
              <a:buFont typeface="Arial" panose="020B0604020202020204" pitchFamily="34" charset="0"/>
              <a:buChar char="•"/>
            </a:pPr>
            <a:endParaRPr lang="en-US" dirty="0"/>
          </a:p>
        </p:txBody>
      </p:sp>
      <p:graphicFrame>
        <p:nvGraphicFramePr>
          <p:cNvPr id="6" name="Table 5">
            <a:extLst>
              <a:ext uri="{FF2B5EF4-FFF2-40B4-BE49-F238E27FC236}">
                <a16:creationId xmlns:a16="http://schemas.microsoft.com/office/drawing/2014/main" id="{E4E659E3-D1E6-C142-9E9B-F2C5EE98B690}"/>
              </a:ext>
            </a:extLst>
          </p:cNvPr>
          <p:cNvGraphicFramePr>
            <a:graphicFrameLocks noGrp="1"/>
          </p:cNvGraphicFramePr>
          <p:nvPr>
            <p:extLst>
              <p:ext uri="{D42A27DB-BD31-4B8C-83A1-F6EECF244321}">
                <p14:modId xmlns:p14="http://schemas.microsoft.com/office/powerpoint/2010/main" val="2986821085"/>
              </p:ext>
            </p:extLst>
          </p:nvPr>
        </p:nvGraphicFramePr>
        <p:xfrm>
          <a:off x="685989" y="2259243"/>
          <a:ext cx="7761629" cy="3560954"/>
        </p:xfrm>
        <a:graphic>
          <a:graphicData uri="http://schemas.openxmlformats.org/drawingml/2006/table">
            <a:tbl>
              <a:tblPr firstRow="1" firstCol="1" bandRow="1">
                <a:tableStyleId>{5C22544A-7EE6-4342-B048-85BDC9FD1C3A}</a:tableStyleId>
              </a:tblPr>
              <a:tblGrid>
                <a:gridCol w="1086152">
                  <a:extLst>
                    <a:ext uri="{9D8B030D-6E8A-4147-A177-3AD203B41FA5}">
                      <a16:colId xmlns:a16="http://schemas.microsoft.com/office/drawing/2014/main" val="1510955397"/>
                    </a:ext>
                  </a:extLst>
                </a:gridCol>
                <a:gridCol w="1008635">
                  <a:extLst>
                    <a:ext uri="{9D8B030D-6E8A-4147-A177-3AD203B41FA5}">
                      <a16:colId xmlns:a16="http://schemas.microsoft.com/office/drawing/2014/main" val="4265007413"/>
                    </a:ext>
                  </a:extLst>
                </a:gridCol>
                <a:gridCol w="3951642">
                  <a:extLst>
                    <a:ext uri="{9D8B030D-6E8A-4147-A177-3AD203B41FA5}">
                      <a16:colId xmlns:a16="http://schemas.microsoft.com/office/drawing/2014/main" val="3469773396"/>
                    </a:ext>
                  </a:extLst>
                </a:gridCol>
                <a:gridCol w="1715200">
                  <a:extLst>
                    <a:ext uri="{9D8B030D-6E8A-4147-A177-3AD203B41FA5}">
                      <a16:colId xmlns:a16="http://schemas.microsoft.com/office/drawing/2014/main" val="3912216469"/>
                    </a:ext>
                  </a:extLst>
                </a:gridCol>
              </a:tblGrid>
              <a:tr h="353581">
                <a:tc>
                  <a:txBody>
                    <a:bodyPr/>
                    <a:lstStyle/>
                    <a:p>
                      <a:pPr marL="0" marR="0" algn="ctr">
                        <a:lnSpc>
                          <a:spcPts val="1200"/>
                        </a:lnSpc>
                        <a:spcBef>
                          <a:spcPts val="300"/>
                        </a:spcBef>
                        <a:spcAft>
                          <a:spcPts val="300"/>
                        </a:spcAft>
                      </a:pPr>
                      <a:r>
                        <a:rPr lang="en-US" sz="1200">
                          <a:effectLst/>
                        </a:rPr>
                        <a:t>SWMU/AOC</a:t>
                      </a:r>
                      <a:endParaRPr lang="en-US" sz="1200" b="1">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5720" marR="45720" marT="0" marB="0" anchor="b"/>
                </a:tc>
                <a:tc>
                  <a:txBody>
                    <a:bodyPr/>
                    <a:lstStyle/>
                    <a:p>
                      <a:pPr marL="0" marR="0" algn="ctr">
                        <a:lnSpc>
                          <a:spcPts val="1200"/>
                        </a:lnSpc>
                        <a:spcBef>
                          <a:spcPts val="300"/>
                        </a:spcBef>
                        <a:spcAft>
                          <a:spcPts val="300"/>
                        </a:spcAft>
                      </a:pPr>
                      <a:r>
                        <a:rPr lang="en-US" sz="1200">
                          <a:effectLst/>
                        </a:rPr>
                        <a:t>Number</a:t>
                      </a:r>
                      <a:endParaRPr lang="en-US" sz="1200" b="1">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5720" marR="45720" marT="0" marB="0" anchor="b"/>
                </a:tc>
                <a:tc>
                  <a:txBody>
                    <a:bodyPr/>
                    <a:lstStyle/>
                    <a:p>
                      <a:pPr marL="0" marR="0" algn="ctr">
                        <a:lnSpc>
                          <a:spcPts val="1200"/>
                        </a:lnSpc>
                        <a:spcBef>
                          <a:spcPts val="300"/>
                        </a:spcBef>
                        <a:spcAft>
                          <a:spcPts val="300"/>
                        </a:spcAft>
                      </a:pPr>
                      <a:r>
                        <a:rPr lang="en-US" sz="1200" dirty="0">
                          <a:effectLst/>
                        </a:rPr>
                        <a:t>Description</a:t>
                      </a:r>
                      <a:endParaRPr lang="en-US" sz="1200" b="1" dirty="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5720" marR="45720" marT="0" marB="0" anchor="b"/>
                </a:tc>
                <a:tc>
                  <a:txBody>
                    <a:bodyPr/>
                    <a:lstStyle/>
                    <a:p>
                      <a:pPr marL="0" marR="0" algn="ctr">
                        <a:lnSpc>
                          <a:spcPts val="1200"/>
                        </a:lnSpc>
                        <a:spcBef>
                          <a:spcPts val="300"/>
                        </a:spcBef>
                        <a:spcAft>
                          <a:spcPts val="300"/>
                        </a:spcAft>
                      </a:pPr>
                      <a:r>
                        <a:rPr lang="en-US" sz="1200">
                          <a:effectLst/>
                        </a:rPr>
                        <a:t>COC Approval Date</a:t>
                      </a:r>
                      <a:endParaRPr lang="en-US" sz="1200" b="1">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5720" marR="45720" marT="0" marB="0" anchor="b"/>
                </a:tc>
                <a:extLst>
                  <a:ext uri="{0D108BD9-81ED-4DB2-BD59-A6C34878D82A}">
                    <a16:rowId xmlns:a16="http://schemas.microsoft.com/office/drawing/2014/main" val="4285228970"/>
                  </a:ext>
                </a:extLst>
              </a:tr>
              <a:tr h="155502">
                <a:tc>
                  <a:txBody>
                    <a:bodyPr/>
                    <a:lstStyle/>
                    <a:p>
                      <a:pPr marL="0" marR="0">
                        <a:lnSpc>
                          <a:spcPts val="1100"/>
                        </a:lnSpc>
                        <a:spcBef>
                          <a:spcPts val="200"/>
                        </a:spcBef>
                        <a:spcAft>
                          <a:spcPts val="200"/>
                        </a:spcAft>
                      </a:pPr>
                      <a:r>
                        <a:rPr lang="en-US" sz="1200">
                          <a:effectLst/>
                        </a:rPr>
                        <a:t>SWMU</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00-018(a)</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dirty="0">
                          <a:effectLst/>
                        </a:rPr>
                        <a:t>Former Sludge-Bed Wastewater Treatment Plant, Pueblo Canyon</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1/28/2015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2611068269"/>
                  </a:ext>
                </a:extLst>
              </a:tr>
              <a:tr h="155502">
                <a:tc>
                  <a:txBody>
                    <a:bodyPr/>
                    <a:lstStyle/>
                    <a:p>
                      <a:pPr marL="0" marR="0">
                        <a:lnSpc>
                          <a:spcPts val="1100"/>
                        </a:lnSpc>
                        <a:spcBef>
                          <a:spcPts val="200"/>
                        </a:spcBef>
                        <a:spcAft>
                          <a:spcPts val="200"/>
                        </a:spcAft>
                      </a:pPr>
                      <a:r>
                        <a:rPr lang="en-US" sz="1200">
                          <a:effectLst/>
                        </a:rPr>
                        <a:t>AOC</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00-018(b)</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dirty="0">
                          <a:effectLst/>
                        </a:rPr>
                        <a:t>Sludge-Bed Wastewater Treatment Plant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1/14/2011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2658376529"/>
                  </a:ext>
                </a:extLst>
              </a:tr>
              <a:tr h="155502">
                <a:tc>
                  <a:txBody>
                    <a:bodyPr/>
                    <a:lstStyle/>
                    <a:p>
                      <a:pPr marL="0" marR="0">
                        <a:lnSpc>
                          <a:spcPts val="1100"/>
                        </a:lnSpc>
                        <a:spcBef>
                          <a:spcPts val="200"/>
                        </a:spcBef>
                        <a:spcAft>
                          <a:spcPts val="200"/>
                        </a:spcAft>
                      </a:pPr>
                      <a:r>
                        <a:rPr lang="en-US" sz="1200">
                          <a:effectLst/>
                        </a:rPr>
                        <a:t>AOC</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00-030(d)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dirty="0">
                          <a:effectLst/>
                        </a:rPr>
                        <a:t>Septic Tank</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12/30/2008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2621620675"/>
                  </a:ext>
                </a:extLst>
              </a:tr>
              <a:tr h="155502">
                <a:tc>
                  <a:txBody>
                    <a:bodyPr/>
                    <a:lstStyle/>
                    <a:p>
                      <a:pPr marL="0" marR="0">
                        <a:lnSpc>
                          <a:spcPts val="1100"/>
                        </a:lnSpc>
                        <a:spcBef>
                          <a:spcPts val="200"/>
                        </a:spcBef>
                        <a:spcAft>
                          <a:spcPts val="200"/>
                        </a:spcAft>
                      </a:pPr>
                      <a:r>
                        <a:rPr lang="en-US" sz="1200">
                          <a:effectLst/>
                        </a:rPr>
                        <a:t>AOC</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00-030(eN)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Septic Tanks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12/30/2008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3844289196"/>
                  </a:ext>
                </a:extLst>
              </a:tr>
              <a:tr h="155502">
                <a:tc>
                  <a:txBody>
                    <a:bodyPr/>
                    <a:lstStyle/>
                    <a:p>
                      <a:pPr marL="0" marR="0">
                        <a:lnSpc>
                          <a:spcPts val="1100"/>
                        </a:lnSpc>
                        <a:spcBef>
                          <a:spcPts val="200"/>
                        </a:spcBef>
                        <a:spcAft>
                          <a:spcPts val="200"/>
                        </a:spcAft>
                      </a:pPr>
                      <a:r>
                        <a:rPr lang="en-US" sz="1200">
                          <a:effectLst/>
                        </a:rPr>
                        <a:t>AOC</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00-030(j)</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Septic Tank</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12/30/2008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4211644103"/>
                  </a:ext>
                </a:extLst>
              </a:tr>
              <a:tr h="155502">
                <a:tc>
                  <a:txBody>
                    <a:bodyPr/>
                    <a:lstStyle/>
                    <a:p>
                      <a:pPr marL="0" marR="0">
                        <a:lnSpc>
                          <a:spcPts val="1100"/>
                        </a:lnSpc>
                        <a:spcBef>
                          <a:spcPts val="200"/>
                        </a:spcBef>
                        <a:spcAft>
                          <a:spcPts val="200"/>
                        </a:spcAft>
                      </a:pPr>
                      <a:r>
                        <a:rPr lang="en-US" sz="1200">
                          <a:effectLst/>
                        </a:rPr>
                        <a:t>AOC</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00-030(n)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dirty="0">
                          <a:effectLst/>
                        </a:rPr>
                        <a:t>Former Septic Tank</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12/30/2008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659966979"/>
                  </a:ext>
                </a:extLst>
              </a:tr>
              <a:tr h="155502">
                <a:tc>
                  <a:txBody>
                    <a:bodyPr/>
                    <a:lstStyle/>
                    <a:p>
                      <a:pPr marL="0" marR="0">
                        <a:lnSpc>
                          <a:spcPts val="1100"/>
                        </a:lnSpc>
                        <a:spcBef>
                          <a:spcPts val="200"/>
                        </a:spcBef>
                        <a:spcAft>
                          <a:spcPts val="200"/>
                        </a:spcAft>
                      </a:pPr>
                      <a:r>
                        <a:rPr lang="en-US" sz="1200">
                          <a:effectLst/>
                        </a:rPr>
                        <a:t>AOC</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00-030(o)</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Septic Tank</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12/30/2008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3818585773"/>
                  </a:ext>
                </a:extLst>
              </a:tr>
              <a:tr h="155502">
                <a:tc>
                  <a:txBody>
                    <a:bodyPr/>
                    <a:lstStyle/>
                    <a:p>
                      <a:pPr marL="0" marR="0">
                        <a:lnSpc>
                          <a:spcPts val="1100"/>
                        </a:lnSpc>
                        <a:spcBef>
                          <a:spcPts val="200"/>
                        </a:spcBef>
                        <a:spcAft>
                          <a:spcPts val="200"/>
                        </a:spcAft>
                      </a:pPr>
                      <a:r>
                        <a:rPr lang="en-US" sz="1200">
                          <a:effectLst/>
                        </a:rPr>
                        <a:t>AOC</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00-030(p)</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dirty="0">
                          <a:effectLst/>
                        </a:rPr>
                        <a:t>Septic Tank</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12/30/2008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1886193771"/>
                  </a:ext>
                </a:extLst>
              </a:tr>
              <a:tr h="162058">
                <a:tc>
                  <a:txBody>
                    <a:bodyPr/>
                    <a:lstStyle/>
                    <a:p>
                      <a:pPr marL="0" marR="0">
                        <a:lnSpc>
                          <a:spcPts val="1100"/>
                        </a:lnSpc>
                        <a:spcBef>
                          <a:spcPts val="200"/>
                        </a:spcBef>
                        <a:spcAft>
                          <a:spcPts val="200"/>
                        </a:spcAft>
                      </a:pPr>
                      <a:r>
                        <a:rPr lang="en-US" sz="1200">
                          <a:effectLst/>
                        </a:rPr>
                        <a:t>SWMU</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00-039</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Soil Contamination from Former USTs</a:t>
                      </a:r>
                      <a:r>
                        <a:rPr lang="en-US" sz="1200" baseline="30000">
                          <a:effectLst/>
                        </a:rPr>
                        <a:t>a</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12/30/2008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3469942955"/>
                  </a:ext>
                </a:extLst>
              </a:tr>
              <a:tr h="155502">
                <a:tc>
                  <a:txBody>
                    <a:bodyPr/>
                    <a:lstStyle/>
                    <a:p>
                      <a:pPr marL="0" marR="0">
                        <a:lnSpc>
                          <a:spcPts val="1100"/>
                        </a:lnSpc>
                        <a:spcBef>
                          <a:spcPts val="200"/>
                        </a:spcBef>
                        <a:spcAft>
                          <a:spcPts val="200"/>
                        </a:spcAft>
                      </a:pPr>
                      <a:r>
                        <a:rPr lang="en-US" sz="1200">
                          <a:effectLst/>
                        </a:rPr>
                        <a:t>AOC</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C-00-043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Former Manhole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12/30/2008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3744237278"/>
                  </a:ext>
                </a:extLst>
              </a:tr>
              <a:tr h="155502">
                <a:tc>
                  <a:txBody>
                    <a:bodyPr/>
                    <a:lstStyle/>
                    <a:p>
                      <a:pPr marL="0" marR="0">
                        <a:lnSpc>
                          <a:spcPts val="1100"/>
                        </a:lnSpc>
                        <a:spcBef>
                          <a:spcPts val="200"/>
                        </a:spcBef>
                        <a:spcAft>
                          <a:spcPts val="200"/>
                        </a:spcAft>
                      </a:pPr>
                      <a:r>
                        <a:rPr lang="en-US" sz="1200">
                          <a:effectLst/>
                        </a:rPr>
                        <a:t>SWMU</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19-001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Septic System</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6/27/2006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2700412875"/>
                  </a:ext>
                </a:extLst>
              </a:tr>
              <a:tr h="155502">
                <a:tc>
                  <a:txBody>
                    <a:bodyPr/>
                    <a:lstStyle/>
                    <a:p>
                      <a:pPr marL="0" marR="0">
                        <a:lnSpc>
                          <a:spcPts val="1100"/>
                        </a:lnSpc>
                        <a:spcBef>
                          <a:spcPts val="200"/>
                        </a:spcBef>
                        <a:spcAft>
                          <a:spcPts val="200"/>
                        </a:spcAft>
                      </a:pPr>
                      <a:r>
                        <a:rPr lang="en-US" sz="1200">
                          <a:effectLst/>
                        </a:rPr>
                        <a:t>SWMU</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19-002</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Surface Disposal Site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6/27/2006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216285494"/>
                  </a:ext>
                </a:extLst>
              </a:tr>
              <a:tr h="155502">
                <a:tc>
                  <a:txBody>
                    <a:bodyPr/>
                    <a:lstStyle/>
                    <a:p>
                      <a:pPr marL="0" marR="0">
                        <a:lnSpc>
                          <a:spcPts val="1100"/>
                        </a:lnSpc>
                        <a:spcBef>
                          <a:spcPts val="200"/>
                        </a:spcBef>
                        <a:spcAft>
                          <a:spcPts val="200"/>
                        </a:spcAft>
                      </a:pPr>
                      <a:r>
                        <a:rPr lang="en-US" sz="1200">
                          <a:effectLst/>
                        </a:rPr>
                        <a:t>SWMU</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19-003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Drainline and Outfall Associated with Former Building 19-05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6/27/2006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832729106"/>
                  </a:ext>
                </a:extLst>
              </a:tr>
              <a:tr h="155502">
                <a:tc>
                  <a:txBody>
                    <a:bodyPr/>
                    <a:lstStyle/>
                    <a:p>
                      <a:pPr marL="0" marR="0">
                        <a:lnSpc>
                          <a:spcPts val="1100"/>
                        </a:lnSpc>
                        <a:spcBef>
                          <a:spcPts val="200"/>
                        </a:spcBef>
                        <a:spcAft>
                          <a:spcPts val="200"/>
                        </a:spcAft>
                      </a:pPr>
                      <a:r>
                        <a:rPr lang="en-US" sz="1200">
                          <a:effectLst/>
                        </a:rPr>
                        <a:t>SWMU</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45-001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Soil Contamination from Former RLW</a:t>
                      </a:r>
                      <a:r>
                        <a:rPr lang="en-US" sz="1200" baseline="30000">
                          <a:effectLst/>
                        </a:rPr>
                        <a:t>b</a:t>
                      </a:r>
                      <a:r>
                        <a:rPr lang="en-US" sz="1200">
                          <a:effectLst/>
                        </a:rPr>
                        <a:t> Treatment Plant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2/22/2013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2264367567"/>
                  </a:ext>
                </a:extLst>
              </a:tr>
              <a:tr h="155502">
                <a:tc>
                  <a:txBody>
                    <a:bodyPr/>
                    <a:lstStyle/>
                    <a:p>
                      <a:pPr marL="0" marR="0">
                        <a:lnSpc>
                          <a:spcPts val="1100"/>
                        </a:lnSpc>
                        <a:spcBef>
                          <a:spcPts val="200"/>
                        </a:spcBef>
                        <a:spcAft>
                          <a:spcPts val="200"/>
                        </a:spcAft>
                      </a:pPr>
                      <a:r>
                        <a:rPr lang="en-US" sz="1200">
                          <a:effectLst/>
                        </a:rPr>
                        <a:t>SWMU</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45-002</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dirty="0">
                          <a:effectLst/>
                        </a:rPr>
                        <a:t>Soil Contamination from Former Decontamination Facility</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2/22/2013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3453184939"/>
                  </a:ext>
                </a:extLst>
              </a:tr>
              <a:tr h="155502">
                <a:tc>
                  <a:txBody>
                    <a:bodyPr/>
                    <a:lstStyle/>
                    <a:p>
                      <a:pPr marL="0" marR="0">
                        <a:lnSpc>
                          <a:spcPts val="1100"/>
                        </a:lnSpc>
                        <a:spcBef>
                          <a:spcPts val="200"/>
                        </a:spcBef>
                        <a:spcAft>
                          <a:spcPts val="200"/>
                        </a:spcAft>
                      </a:pPr>
                      <a:r>
                        <a:rPr lang="en-US" sz="1200">
                          <a:effectLst/>
                        </a:rPr>
                        <a:t>SWMU</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45-003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Soil Contamination from Former Waste Lines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2/22/2013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1962703119"/>
                  </a:ext>
                </a:extLst>
              </a:tr>
              <a:tr h="155502">
                <a:tc>
                  <a:txBody>
                    <a:bodyPr/>
                    <a:lstStyle/>
                    <a:p>
                      <a:pPr marL="0" marR="0">
                        <a:lnSpc>
                          <a:spcPts val="1100"/>
                        </a:lnSpc>
                        <a:spcBef>
                          <a:spcPts val="200"/>
                        </a:spcBef>
                        <a:spcAft>
                          <a:spcPts val="200"/>
                        </a:spcAft>
                      </a:pPr>
                      <a:r>
                        <a:rPr lang="en-US" sz="1200">
                          <a:effectLst/>
                        </a:rPr>
                        <a:t>SWMU</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45-004</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Sanitary Sewer Outfall</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2/22/2013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830982887"/>
                  </a:ext>
                </a:extLst>
              </a:tr>
              <a:tr h="155502">
                <a:tc>
                  <a:txBody>
                    <a:bodyPr/>
                    <a:lstStyle/>
                    <a:p>
                      <a:pPr marL="0" marR="0">
                        <a:lnSpc>
                          <a:spcPts val="1100"/>
                        </a:lnSpc>
                        <a:spcBef>
                          <a:spcPts val="200"/>
                        </a:spcBef>
                        <a:spcAft>
                          <a:spcPts val="200"/>
                        </a:spcAft>
                      </a:pPr>
                      <a:r>
                        <a:rPr lang="en-US" sz="1200">
                          <a:effectLst/>
                        </a:rPr>
                        <a:t>AOC</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C-45-001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Soil Contamination from Spill in Parking Lot South of Former RLW</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2/22/2013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1449247038"/>
                  </a:ext>
                </a:extLst>
              </a:tr>
              <a:tr h="145729">
                <a:tc>
                  <a:txBody>
                    <a:bodyPr/>
                    <a:lstStyle/>
                    <a:p>
                      <a:pPr marL="0" marR="0">
                        <a:lnSpc>
                          <a:spcPts val="1100"/>
                        </a:lnSpc>
                        <a:spcBef>
                          <a:spcPts val="200"/>
                        </a:spcBef>
                        <a:spcAft>
                          <a:spcPts val="200"/>
                        </a:spcAft>
                      </a:pPr>
                      <a:r>
                        <a:rPr lang="en-US" sz="1200">
                          <a:effectLst/>
                        </a:rPr>
                        <a:t>SWMU</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73-004(c)</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a:effectLst/>
                        </a:rPr>
                        <a:t>Septic System</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tc>
                  <a:txBody>
                    <a:bodyPr/>
                    <a:lstStyle/>
                    <a:p>
                      <a:pPr marL="0" marR="0">
                        <a:lnSpc>
                          <a:spcPts val="1100"/>
                        </a:lnSpc>
                        <a:spcBef>
                          <a:spcPts val="200"/>
                        </a:spcBef>
                        <a:spcAft>
                          <a:spcPts val="200"/>
                        </a:spcAft>
                      </a:pPr>
                      <a:r>
                        <a:rPr lang="en-US" sz="1200" dirty="0">
                          <a:effectLst/>
                        </a:rPr>
                        <a:t>1/23/2008</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tc>
                <a:extLst>
                  <a:ext uri="{0D108BD9-81ED-4DB2-BD59-A6C34878D82A}">
                    <a16:rowId xmlns:a16="http://schemas.microsoft.com/office/drawing/2014/main" val="624886844"/>
                  </a:ext>
                </a:extLst>
              </a:tr>
            </a:tbl>
          </a:graphicData>
        </a:graphic>
      </p:graphicFrame>
      <p:sp>
        <p:nvSpPr>
          <p:cNvPr id="3" name="TextBox 2">
            <a:extLst>
              <a:ext uri="{FF2B5EF4-FFF2-40B4-BE49-F238E27FC236}">
                <a16:creationId xmlns:a16="http://schemas.microsoft.com/office/drawing/2014/main" id="{ACDB1206-A4CF-C242-B525-22C6AEB2789A}"/>
              </a:ext>
            </a:extLst>
          </p:cNvPr>
          <p:cNvSpPr txBox="1"/>
          <p:nvPr/>
        </p:nvSpPr>
        <p:spPr>
          <a:xfrm>
            <a:off x="3688773" y="5855093"/>
            <a:ext cx="2680854" cy="338554"/>
          </a:xfrm>
          <a:prstGeom prst="rect">
            <a:avLst/>
          </a:prstGeom>
          <a:noFill/>
        </p:spPr>
        <p:txBody>
          <a:bodyPr wrap="square" rtlCol="0">
            <a:spAutoFit/>
          </a:bodyPr>
          <a:lstStyle/>
          <a:p>
            <a:r>
              <a:rPr lang="en-US" sz="800" dirty="0"/>
              <a:t>a- UST: Underground storage tank</a:t>
            </a:r>
          </a:p>
          <a:p>
            <a:r>
              <a:rPr lang="en-US" sz="800" dirty="0"/>
              <a:t>b- RLW: Radioactive liquid waste</a:t>
            </a:r>
          </a:p>
        </p:txBody>
      </p:sp>
    </p:spTree>
    <p:extLst>
      <p:ext uri="{BB962C8B-B14F-4D97-AF65-F5344CB8AC3E}">
        <p14:creationId xmlns:p14="http://schemas.microsoft.com/office/powerpoint/2010/main" val="86024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75C4-21D4-2546-8BA6-7142B1AD12E5}"/>
              </a:ext>
            </a:extLst>
          </p:cNvPr>
          <p:cNvSpPr>
            <a:spLocks noGrp="1"/>
          </p:cNvSpPr>
          <p:nvPr>
            <p:ph type="title"/>
          </p:nvPr>
        </p:nvSpPr>
        <p:spPr/>
        <p:txBody>
          <a:bodyPr/>
          <a:lstStyle/>
          <a:p>
            <a:r>
              <a:rPr lang="en-US" sz="2400" dirty="0"/>
              <a:t>Permit Modification Request</a:t>
            </a:r>
          </a:p>
        </p:txBody>
      </p:sp>
      <p:pic>
        <p:nvPicPr>
          <p:cNvPr id="3" name="Picture 2">
            <a:extLst>
              <a:ext uri="{FF2B5EF4-FFF2-40B4-BE49-F238E27FC236}">
                <a16:creationId xmlns:a16="http://schemas.microsoft.com/office/drawing/2014/main" id="{06BCEA3A-E0BB-E146-9F0E-B2013EC30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864" y="-291549"/>
            <a:ext cx="6774871" cy="7521902"/>
          </a:xfrm>
          <a:prstGeom prst="rect">
            <a:avLst/>
          </a:prstGeom>
        </p:spPr>
      </p:pic>
    </p:spTree>
    <p:extLst>
      <p:ext uri="{BB962C8B-B14F-4D97-AF65-F5344CB8AC3E}">
        <p14:creationId xmlns:p14="http://schemas.microsoft.com/office/powerpoint/2010/main" val="19440453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EM SSAB EM-30 0417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35053</TotalTime>
  <Words>1940</Words>
  <Application>Microsoft Office PowerPoint</Application>
  <PresentationFormat>On-screen Show (4:3)</PresentationFormat>
  <Paragraphs>262</Paragraphs>
  <Slides>18</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vt:lpstr>
      <vt:lpstr>Arial Narrow</vt:lpstr>
      <vt:lpstr>Calibri</vt:lpstr>
      <vt:lpstr>Helvetica Neue</vt:lpstr>
      <vt:lpstr>Symbol</vt:lpstr>
      <vt:lpstr>Tahoma</vt:lpstr>
      <vt:lpstr>Times New Roman</vt:lpstr>
      <vt:lpstr>Verdana</vt:lpstr>
      <vt:lpstr>Wingdings</vt:lpstr>
      <vt:lpstr>ヒラギノ角ゴ ProN W3</vt:lpstr>
      <vt:lpstr>EM SSAB EM-30 041713</vt:lpstr>
      <vt:lpstr>Custom Design</vt:lpstr>
      <vt:lpstr>Class 3 PMR for 19 Sites in Pueblo Canyon</vt:lpstr>
      <vt:lpstr>Objective</vt:lpstr>
      <vt:lpstr>Regulatory Process</vt:lpstr>
      <vt:lpstr>Regulatory Process, Cont’d</vt:lpstr>
      <vt:lpstr>Regulatory Process, Cont’d</vt:lpstr>
      <vt:lpstr>Regulatory Process, Cont’d</vt:lpstr>
      <vt:lpstr>Regulatory Process, Cont’d</vt:lpstr>
      <vt:lpstr>Permit Modification Request</vt:lpstr>
      <vt:lpstr>Permit Modification Request</vt:lpstr>
      <vt:lpstr>Permit Modification Request</vt:lpstr>
      <vt:lpstr>Permit Modification Request</vt:lpstr>
      <vt:lpstr>Permit Modification Request</vt:lpstr>
      <vt:lpstr>Permit Modification Request</vt:lpstr>
      <vt:lpstr>Permit Modification Request</vt:lpstr>
      <vt:lpstr>Next Steps</vt:lpstr>
      <vt:lpstr>Next Steps</vt:lpstr>
      <vt:lpstr>Summary</vt:lpstr>
      <vt:lpstr>Q&amp;A</vt:lpstr>
    </vt:vector>
  </TitlesOfParts>
  <Company>Northrop Grumman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PowerPoint Template</dc:title>
  <dc:creator>Corporate Communications</dc:creator>
  <cp:lastModifiedBy>Kathryn M. Keenan</cp:lastModifiedBy>
  <cp:revision>928</cp:revision>
  <cp:lastPrinted>2018-07-09T14:50:44Z</cp:lastPrinted>
  <dcterms:created xsi:type="dcterms:W3CDTF">2007-12-05T18:39:31Z</dcterms:created>
  <dcterms:modified xsi:type="dcterms:W3CDTF">2021-11-10T02:54:15Z</dcterms:modified>
</cp:coreProperties>
</file>